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9" r:id="rId4"/>
    <p:sldId id="258" r:id="rId5"/>
    <p:sldId id="266" r:id="rId6"/>
    <p:sldId id="267" r:id="rId7"/>
    <p:sldId id="268" r:id="rId8"/>
    <p:sldId id="269" r:id="rId9"/>
    <p:sldId id="261" r:id="rId10"/>
    <p:sldId id="263" r:id="rId11"/>
    <p:sldId id="271" r:id="rId12"/>
    <p:sldId id="272" r:id="rId13"/>
    <p:sldId id="27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9EC2"/>
    <a:srgbClr val="D72674"/>
    <a:srgbClr val="EEC2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70" autoAdjust="0"/>
    <p:restoredTop sz="94660"/>
  </p:normalViewPr>
  <p:slideViewPr>
    <p:cSldViewPr snapToGrid="0">
      <p:cViewPr>
        <p:scale>
          <a:sx n="66" d="100"/>
          <a:sy n="66" d="100"/>
        </p:scale>
        <p:origin x="540" y="534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7EFDE-DEF9-4AFE-BF83-E9F94ECEB23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77FB3-D75E-4E82-99D5-33A0D0E3A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463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2DE15A83-4818-4A47-A348-F4A9AFA9B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BBB980-E8FC-4067-86A7-1D4907ECF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D01FB7-F1A8-433A-BC55-59C7C4008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8FB03DB-2728-4350-BACD-52B9237E3137}"/>
              </a:ext>
            </a:extLst>
          </p:cNvPr>
          <p:cNvSpPr/>
          <p:nvPr userDrawn="1"/>
        </p:nvSpPr>
        <p:spPr>
          <a:xfrm>
            <a:off x="5891514" y="0"/>
            <a:ext cx="6300486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FFA21717-33CB-400E-99B3-8F2D814A74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891213" cy="6858000"/>
          </a:xfrm>
        </p:spPr>
        <p:txBody>
          <a:bodyPr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5F9860-E7AA-4B15-9EB5-DAA925921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65134" y="136525"/>
            <a:ext cx="5953246" cy="2387600"/>
          </a:xfrm>
        </p:spPr>
        <p:txBody>
          <a:bodyPr anchor="b"/>
          <a:lstStyle>
            <a:lvl1pPr algn="ctr">
              <a:defRPr sz="60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70C7889-FEAE-4D81-9328-48F835D920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602038"/>
            <a:ext cx="5953246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09473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243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DFF78-39D7-4937-98E8-F57FB15C4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5237F67-7887-4F79-9086-2D4E7C41D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1E47127-0BAA-48A8-B6F8-8F7AF2B64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4E152EC-92EC-47F8-8905-AEB3824F3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86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B0B3EC-B4DF-48E5-8D49-912B3B562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577FBE-9365-476D-A0C7-B0BFE240C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8A4208-4596-4570-8A48-D601F1ED5F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768763-5A91-4409-893B-F87ABA4DA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AAE3A2D-50DE-4F80-84DB-FD3E13A59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922462E-A153-40EE-9FBF-CE14C9F97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73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9F8B33-EE05-426A-BB94-37FC47554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DB95E92-26F9-42A7-9612-E965D17A17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4C2F5B-A1B9-4449-A41D-B55E31C6B2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29C5F5A-F6A2-4FBA-845D-97A93F28F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4B308A-38D5-4D17-AF8B-1EE10530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76F7CB-AC52-43B4-AD6D-AD433BBEB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90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3E0C11-F975-45E8-BA3E-55FFB4BA5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A29AAF6-AF28-4EC4-920C-E10415C7FB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C4C7B9-CAC3-42EE-A8E2-0F73AF396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DBA44D-A820-4823-89E3-9F96458DE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0E0266-68E3-4D86-9523-1E4C2F30E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29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98C4361-FBF7-455B-A690-B29413D343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C6B34A3-84EB-40F7-AF48-61C84CD741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86928E-2BDC-46DC-A8FE-6610F8187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2EE9B7-51BC-4834-A25D-F8B9C6BE1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B9BC63-6A65-46A2-85DF-3D18833C6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60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D3E4AB-007C-48CF-8A3A-B64245858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9C0369-AC97-4306-8FA4-D63F6C153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393BF6-30A5-4619-86E0-C6FCAD4F0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49F7F8-0AD7-426E-B538-B6DB07F9B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050621-D5FD-43FC-ADA7-81BAB7DC0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Фигура, имеющая форму буквы L 6">
            <a:extLst>
              <a:ext uri="{FF2B5EF4-FFF2-40B4-BE49-F238E27FC236}">
                <a16:creationId xmlns:a16="http://schemas.microsoft.com/office/drawing/2014/main" id="{2A4BBBCF-31DF-4475-9E88-8F57A3B2C09E}"/>
              </a:ext>
            </a:extLst>
          </p:cNvPr>
          <p:cNvSpPr/>
          <p:nvPr userDrawn="1"/>
        </p:nvSpPr>
        <p:spPr>
          <a:xfrm>
            <a:off x="0" y="5428527"/>
            <a:ext cx="1018572" cy="1429473"/>
          </a:xfrm>
          <a:prstGeom prst="corner">
            <a:avLst>
              <a:gd name="adj1" fmla="val 21815"/>
              <a:gd name="adj2" fmla="val 2209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Фигура, имеющая форму буквы L 7">
            <a:extLst>
              <a:ext uri="{FF2B5EF4-FFF2-40B4-BE49-F238E27FC236}">
                <a16:creationId xmlns:a16="http://schemas.microsoft.com/office/drawing/2014/main" id="{344C342A-AFC3-4328-946C-6882274610AA}"/>
              </a:ext>
            </a:extLst>
          </p:cNvPr>
          <p:cNvSpPr/>
          <p:nvPr userDrawn="1"/>
        </p:nvSpPr>
        <p:spPr>
          <a:xfrm rot="10800000">
            <a:off x="11173428" y="0"/>
            <a:ext cx="1018572" cy="1429473"/>
          </a:xfrm>
          <a:prstGeom prst="corner">
            <a:avLst>
              <a:gd name="adj1" fmla="val 21815"/>
              <a:gd name="adj2" fmla="val 2209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Фигура, имеющая форму буквы L 8">
            <a:extLst>
              <a:ext uri="{FF2B5EF4-FFF2-40B4-BE49-F238E27FC236}">
                <a16:creationId xmlns:a16="http://schemas.microsoft.com/office/drawing/2014/main" id="{61889BE7-1BC9-4DB5-9627-64C2ABFE345C}"/>
              </a:ext>
            </a:extLst>
          </p:cNvPr>
          <p:cNvSpPr/>
          <p:nvPr userDrawn="1"/>
        </p:nvSpPr>
        <p:spPr>
          <a:xfrm rot="16200000">
            <a:off x="10987271" y="5613903"/>
            <a:ext cx="1429473" cy="1057153"/>
          </a:xfrm>
          <a:prstGeom prst="corner">
            <a:avLst>
              <a:gd name="adj1" fmla="val 21815"/>
              <a:gd name="adj2" fmla="val 2209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Фигура, имеющая форму буквы L 9">
            <a:extLst>
              <a:ext uri="{FF2B5EF4-FFF2-40B4-BE49-F238E27FC236}">
                <a16:creationId xmlns:a16="http://schemas.microsoft.com/office/drawing/2014/main" id="{D7E3AD0D-FD9E-447A-BC7C-9DFB2452477E}"/>
              </a:ext>
            </a:extLst>
          </p:cNvPr>
          <p:cNvSpPr/>
          <p:nvPr userDrawn="1"/>
        </p:nvSpPr>
        <p:spPr>
          <a:xfrm rot="5400000">
            <a:off x="-186160" y="186160"/>
            <a:ext cx="1429473" cy="1057153"/>
          </a:xfrm>
          <a:prstGeom prst="corner">
            <a:avLst>
              <a:gd name="adj1" fmla="val 21815"/>
              <a:gd name="adj2" fmla="val 2209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82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6CDA-E4D9-4680-9160-749F6D68D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441D36-FD8D-467A-9F0C-C15D03101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B013D4-5D6D-4F16-B92B-DCDC02203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8A6D1C-C5C1-4F42-A25A-D272BE54D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91FEAB-E3DA-4A2A-B748-4B754A11F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32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0B63CB-98F7-4FD2-AE6A-A9D1D0BBD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07B4AB-69EB-4069-9839-993D2E79C3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A4005B-2E7F-4189-B96D-CAEFC1F367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87EA7BC-84F9-4F7B-8CAB-E2239A3A0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64A9B47-FDE3-4CE0-81AF-A83E6641E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2AFF76-4729-4763-A734-414D60FEC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96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A0613-0D99-4D1A-B35E-69F2AE2E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161D37-3665-4485-9C81-A0284C59B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E66577C-7E72-4461-97F1-2EFF35D06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8327E4B-ABF3-4BBF-87D0-979FF17CE5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838068-9821-41C4-A10F-9F910F9206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AAFDDEA-5124-47FD-B4EF-22941F87F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D7621D-5914-4DCC-8B50-376C51D37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F9F542-2397-4C5D-B9B4-43036BE79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16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741AA3-DEB8-4E03-B716-EE5AD8A3E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7B8DF54-7B63-463D-A705-C0CD820F6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FE19A30-CCCE-4D0F-A5EA-2694C83C5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B863358-8F31-42DB-A75E-2CC034FE6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76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:a16="http://schemas.microsoft.com/office/drawing/2014/main" id="{5D96FC90-666A-41D8-AC3D-8F635019BD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44142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Рисунок 5">
            <a:extLst>
              <a:ext uri="{FF2B5EF4-FFF2-40B4-BE49-F238E27FC236}">
                <a16:creationId xmlns:a16="http://schemas.microsoft.com/office/drawing/2014/main" id="{477A18B6-7186-4923-A2C6-B06CC71BFC9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51858" y="3429000"/>
            <a:ext cx="3044142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8" name="Рисунок 5">
            <a:extLst>
              <a:ext uri="{FF2B5EF4-FFF2-40B4-BE49-F238E27FC236}">
                <a16:creationId xmlns:a16="http://schemas.microsoft.com/office/drawing/2014/main" id="{75DAD50F-D376-4968-9022-8740455F48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3044142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9" name="Рисунок 5">
            <a:extLst>
              <a:ext uri="{FF2B5EF4-FFF2-40B4-BE49-F238E27FC236}">
                <a16:creationId xmlns:a16="http://schemas.microsoft.com/office/drawing/2014/main" id="{C77762DE-954C-4411-AB2A-49A43212FD9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7858" y="3429000"/>
            <a:ext cx="3044142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075DF8B3-B61E-42DF-9749-0A9A8505A4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51175" y="-6906"/>
            <a:ext cx="3036888" cy="3429000"/>
          </a:xfrm>
          <a:solidFill>
            <a:schemeClr val="accent6"/>
          </a:solidFill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320D08EE-D804-40FB-AE7E-CEE254F635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88063" y="3430929"/>
            <a:ext cx="3036888" cy="342900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02F63D49-B812-486B-B5E6-9C030000DC8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-22907" y="3429000"/>
            <a:ext cx="3036888" cy="342900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28D52F32-A499-4CCC-A1BE-7EF779BE7BB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24268" y="0"/>
            <a:ext cx="3036888" cy="3429000"/>
          </a:xfrm>
          <a:solidFill>
            <a:schemeClr val="accent6"/>
          </a:solidFill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6001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E5460A7A-40FB-40F9-9F01-826315E498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76479" y="474562"/>
            <a:ext cx="3079750" cy="2954438"/>
          </a:xfrm>
          <a:solidFill>
            <a:schemeClr val="accent6"/>
          </a:solidFill>
          <a:ln>
            <a:noFill/>
          </a:ln>
        </p:spPr>
        <p:txBody>
          <a:bodyPr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57200" indent="0" algn="r">
              <a:buNone/>
              <a:defRPr>
                <a:solidFill>
                  <a:schemeClr val="bg1"/>
                </a:solidFill>
              </a:defRPr>
            </a:lvl2pPr>
            <a:lvl3pPr marL="914400" indent="0" algn="r">
              <a:buNone/>
              <a:defRPr>
                <a:solidFill>
                  <a:schemeClr val="bg1"/>
                </a:solidFill>
              </a:defRPr>
            </a:lvl3pPr>
            <a:lvl4pPr marL="1371600" indent="0" algn="r">
              <a:buNone/>
              <a:defRPr>
                <a:solidFill>
                  <a:schemeClr val="bg1"/>
                </a:solidFill>
              </a:defRPr>
            </a:lvl4pPr>
            <a:lvl5pPr marL="1828800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4E0003B5-56A3-4F15-9E0F-FFAD95C293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96729" y="474562"/>
            <a:ext cx="3079750" cy="295443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F6F17BB5-1285-4C8E-A946-54AAA5C077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76479" y="3429000"/>
            <a:ext cx="3079750" cy="295443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213F24E3-9D87-431E-A109-DE113A138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96729" y="3429000"/>
            <a:ext cx="3079750" cy="2954438"/>
          </a:xfrm>
          <a:solidFill>
            <a:schemeClr val="accent6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64BCA4AD-2453-4D3A-A6F4-32B0C81B42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5771" y="1770926"/>
            <a:ext cx="4429768" cy="4612511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D9592A19-466D-444B-BE3E-E2D807AEC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772" y="365125"/>
            <a:ext cx="4429768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8252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FD8F8F2-4624-4188-A5F6-724E87741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623" y="365125"/>
            <a:ext cx="52578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3593B03F-2009-4E1E-B76F-4E7AC53513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5623" y="1885950"/>
            <a:ext cx="5257800" cy="446881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F427EE61-8BDE-44DD-A358-2FAD275FBA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577" y="1023846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E85987E3-7190-47E0-9255-D36D3D11BF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8577" y="471164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D3CB2DBF-86BD-4842-BD8D-ED74947211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8577" y="5728474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3743E8B6-7CBB-471E-A471-58E2B78D32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8577" y="5175792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4" name="Текст 6">
            <a:extLst>
              <a:ext uri="{FF2B5EF4-FFF2-40B4-BE49-F238E27FC236}">
                <a16:creationId xmlns:a16="http://schemas.microsoft.com/office/drawing/2014/main" id="{43700CC0-27A7-41CD-9023-C5A13EDC28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577" y="4184064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C7E1DB0A-9FF1-40B4-BDB5-AC63D121103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8577" y="3631382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6" name="Текст 6">
            <a:extLst>
              <a:ext uri="{FF2B5EF4-FFF2-40B4-BE49-F238E27FC236}">
                <a16:creationId xmlns:a16="http://schemas.microsoft.com/office/drawing/2014/main" id="{9D51BF41-F634-4D57-A637-FF8A0EC4BB1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8577" y="2558629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A1A49660-1072-4AE0-8537-A7BC419F156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577" y="2005947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graphicFrame>
        <p:nvGraphicFramePr>
          <p:cNvPr id="18" name="Таблица 18">
            <a:extLst>
              <a:ext uri="{FF2B5EF4-FFF2-40B4-BE49-F238E27FC236}">
                <a16:creationId xmlns:a16="http://schemas.microsoft.com/office/drawing/2014/main" id="{70B24C5F-4D3D-4415-A815-49971BABC57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875099799"/>
              </p:ext>
            </p:extLst>
          </p:nvPr>
        </p:nvGraphicFramePr>
        <p:xfrm>
          <a:off x="4745620" y="471163"/>
          <a:ext cx="1435261" cy="608010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35261">
                  <a:extLst>
                    <a:ext uri="{9D8B030D-6E8A-4147-A177-3AD203B41FA5}">
                      <a16:colId xmlns:a16="http://schemas.microsoft.com/office/drawing/2014/main" val="3484662148"/>
                    </a:ext>
                  </a:extLst>
                </a:gridCol>
              </a:tblGrid>
              <a:tr h="15200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2690842"/>
                  </a:ext>
                </a:extLst>
              </a:tr>
              <a:tr h="15200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7834754"/>
                  </a:ext>
                </a:extLst>
              </a:tr>
              <a:tr h="15200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002084"/>
                  </a:ext>
                </a:extLst>
              </a:tr>
              <a:tr h="15200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219575"/>
                  </a:ext>
                </a:extLst>
              </a:tr>
            </a:tbl>
          </a:graphicData>
        </a:graphic>
      </p:graphicFrame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C502F727-D6EE-497C-A5B0-DE090ED4782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954326" y="696054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/>
          </a:p>
        </p:txBody>
      </p:sp>
      <p:sp>
        <p:nvSpPr>
          <p:cNvPr id="21" name="Рисунок 19">
            <a:extLst>
              <a:ext uri="{FF2B5EF4-FFF2-40B4-BE49-F238E27FC236}">
                <a16:creationId xmlns:a16="http://schemas.microsoft.com/office/drawing/2014/main" id="{0A240E27-AEFA-43F0-89FF-2A74A5D77D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42389" y="2199183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/>
          </a:p>
        </p:txBody>
      </p:sp>
      <p:sp>
        <p:nvSpPr>
          <p:cNvPr id="22" name="Рисунок 19">
            <a:extLst>
              <a:ext uri="{FF2B5EF4-FFF2-40B4-BE49-F238E27FC236}">
                <a16:creationId xmlns:a16="http://schemas.microsoft.com/office/drawing/2014/main" id="{27F5EEBF-34A9-48CF-83E0-D6D660A5179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942389" y="3739045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/>
          </a:p>
        </p:txBody>
      </p:sp>
      <p:sp>
        <p:nvSpPr>
          <p:cNvPr id="23" name="Рисунок 19">
            <a:extLst>
              <a:ext uri="{FF2B5EF4-FFF2-40B4-BE49-F238E27FC236}">
                <a16:creationId xmlns:a16="http://schemas.microsoft.com/office/drawing/2014/main" id="{190A3F46-C204-4178-985D-47AB747A32D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954326" y="5261562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800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presentation-creation.ru/" TargetMode="Externa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177DD-DF81-4F80-A921-6C4F2C0A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4B142D-96E1-400F-9902-09D8626B24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3BA0E2-FBA8-48E6-91B5-D882FB555D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BD04A-233C-4E8F-A10D-8C0D98297D7F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981118-B587-4460-83FC-ED85EF5E88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81D7A8-14B2-492F-9F61-6C741CF792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7"/>
            <a:extLst>
              <a:ext uri="{FF2B5EF4-FFF2-40B4-BE49-F238E27FC236}">
                <a16:creationId xmlns:a16="http://schemas.microsoft.com/office/drawing/2014/main" id="{DB681911-E539-4075-B5C8-107AF8BC28C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50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61" r:id="rId8"/>
    <p:sldLayoutId id="2147483655" r:id="rId9"/>
    <p:sldLayoutId id="2147483663" r:id="rId10"/>
    <p:sldLayoutId id="2147483662" r:id="rId11"/>
    <p:sldLayoutId id="2147483656" r:id="rId12"/>
    <p:sldLayoutId id="2147483657" r:id="rId13"/>
    <p:sldLayoutId id="2147483658" r:id="rId14"/>
    <p:sldLayoutId id="2147483659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742F0B-5640-44F2-AAAA-19FBC87FA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3704" y="4072585"/>
            <a:ext cx="5319640" cy="1610882"/>
          </a:xfrm>
        </p:spPr>
        <p:txBody>
          <a:bodyPr>
            <a:noAutofit/>
          </a:bodyPr>
          <a:lstStyle/>
          <a:p>
            <a:pPr algn="l"/>
            <a:r>
              <a:rPr lang="ru-RU" sz="2400" b="0" dirty="0" smtClean="0">
                <a:effectLst/>
                <a:latin typeface="Times New Roman" pitchFamily="18" charset="0"/>
                <a:cs typeface="Times New Roman" pitchFamily="18" charset="0"/>
              </a:rPr>
              <a:t>Подготовили:</a:t>
            </a:r>
            <a:br>
              <a:rPr lang="ru-RU" sz="2400" b="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effectLst/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b="0" dirty="0" smtClean="0">
                <a:effectLst/>
                <a:latin typeface="Times New Roman" pitchFamily="18" charset="0"/>
                <a:cs typeface="Times New Roman" pitchFamily="18" charset="0"/>
              </a:rPr>
              <a:t>чителя-логопеды </a:t>
            </a:r>
            <a:r>
              <a:rPr lang="ru-RU" sz="2400" b="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effectLst/>
                <a:latin typeface="Times New Roman" pitchFamily="18" charset="0"/>
                <a:cs typeface="Times New Roman" pitchFamily="18" charset="0"/>
              </a:rPr>
              <a:t>Ибрагимова Г.Р. </a:t>
            </a:r>
            <a:r>
              <a:rPr lang="ru-RU" sz="2400" b="0" dirty="0" smtClean="0">
                <a:effectLst/>
                <a:latin typeface="Times New Roman" pitchFamily="18" charset="0"/>
                <a:cs typeface="Times New Roman" pitchFamily="18" charset="0"/>
              </a:rPr>
              <a:t>Семёнова А.И.</a:t>
            </a:r>
            <a:r>
              <a:rPr lang="ru-RU" sz="2400" b="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b="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71255BE-FC6E-4FA6-8B7E-130C4FA388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3271" y="1530706"/>
            <a:ext cx="8346141" cy="257228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Мастер-класс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Формирование слоговой структуры слова у детей дошкольного возраста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/>
          <a:srcRect l="10648" r="10648"/>
          <a:stretch>
            <a:fillRect/>
          </a:stretch>
        </p:blipFill>
        <p:spPr>
          <a:xfrm>
            <a:off x="1025605" y="3590365"/>
            <a:ext cx="2353216" cy="2608728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9742F0B-5640-44F2-AAAA-19FBC87FA4BA}"/>
              </a:ext>
            </a:extLst>
          </p:cNvPr>
          <p:cNvSpPr txBox="1">
            <a:spLocks/>
          </p:cNvSpPr>
          <p:nvPr/>
        </p:nvSpPr>
        <p:spPr>
          <a:xfrm>
            <a:off x="0" y="-33438"/>
            <a:ext cx="11784801" cy="90749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65 «Фестивальный»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62875" y="6014428"/>
            <a:ext cx="30614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Сургут,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endParaRPr lang="ru-R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40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Упражнения, направленные на устранение нарушений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звуко-слоговой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структуры слов</a:t>
            </a:r>
          </a:p>
        </p:txBody>
      </p:sp>
      <p:pic>
        <p:nvPicPr>
          <p:cNvPr id="1026" name="Picture 2" descr="https://ecobabka.ru/wp-content/uploads/2018/12/Onemenie-paltsev-ruk-prichiny-i-lechenie-8-m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02" y="1945296"/>
            <a:ext cx="3426151" cy="1594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81718" y="3513427"/>
            <a:ext cx="3858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«Пальчики здороваются»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2036" y="6338245"/>
            <a:ext cx="3204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«Слоги наоборот»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https://ds04.infourok.ru/uploads/ex/0eac/000e7a13-07f7c002/hello_html_m3d95ac7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27"/>
          <a:stretch/>
        </p:blipFill>
        <p:spPr bwMode="auto">
          <a:xfrm>
            <a:off x="4399862" y="3513427"/>
            <a:ext cx="3566446" cy="249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ds04.infourok.ru/uploads/ex/0a8e/00131d5d-1adf47ba/img1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5" t="22879" r="24969" b="9549"/>
          <a:stretch/>
        </p:blipFill>
        <p:spPr bwMode="auto">
          <a:xfrm>
            <a:off x="860272" y="4091157"/>
            <a:ext cx="3193255" cy="224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428526" y="6026594"/>
            <a:ext cx="32043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«Слоговые цепочки»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4" name="Picture 10" descr="https://logiclike.com/files/media/bj/e8/sz08j36t_5b34e16e70bc2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3" r="49443" b="28263"/>
          <a:stretch/>
        </p:blipFill>
        <p:spPr bwMode="auto">
          <a:xfrm>
            <a:off x="7958324" y="1568625"/>
            <a:ext cx="3654726" cy="197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138473" y="3354933"/>
            <a:ext cx="341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«Раздели слово на слоги»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6" name="Picture 12" descr="https://ds05.infourok.ru/uploads/ex/1017/0006da5e-92492f1f/hello_html_545cdf9d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8" b="6982"/>
          <a:stretch/>
        </p:blipFill>
        <p:spPr bwMode="auto">
          <a:xfrm>
            <a:off x="8319537" y="3721050"/>
            <a:ext cx="3230112" cy="2652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229005" y="6370500"/>
            <a:ext cx="3411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«Соедини слоги»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54286" y="1894115"/>
            <a:ext cx="3655997" cy="145868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lang="ru-RU" sz="22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над слогами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над слогами со стечением согласных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lang="ru-RU" sz="2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8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Упражнения, направленные на устранение нарушений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-слоговой структуры слов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2775" y="5292245"/>
            <a:ext cx="3633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«Длинное-короткое»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78075" y="5387452"/>
            <a:ext cx="3411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«Слоговой поезд»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52067" y="5387452"/>
            <a:ext cx="3700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«Подбери слово к схеме»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493841" y="1760433"/>
            <a:ext cx="3519115" cy="51642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над словами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textarchive.ru/images/1292/2582761/3ee4b1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54" y="2370593"/>
            <a:ext cx="3708173" cy="277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https://antoshka-fetr.ru/wp-content/uploads/2018/10/sayt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antoshka-fetr.ru/wp-content/uploads/2018/10/saytt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92"/>
          <a:stretch/>
        </p:blipFill>
        <p:spPr bwMode="auto">
          <a:xfrm>
            <a:off x="4493840" y="2487168"/>
            <a:ext cx="3452295" cy="2655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9" descr="https://ds03.infourok.ru/uploads/ex/041d/00035f7c-d2d09cfe/img4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1" t="25358" r="8871" b="35690"/>
          <a:stretch/>
        </p:blipFill>
        <p:spPr bwMode="auto">
          <a:xfrm>
            <a:off x="8174184" y="2420529"/>
            <a:ext cx="3510596" cy="1844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75" t="64671" r="13904" b="16802"/>
          <a:stretch/>
        </p:blipFill>
        <p:spPr bwMode="auto">
          <a:xfrm>
            <a:off x="8214982" y="4265287"/>
            <a:ext cx="1714500" cy="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4" t="64671" r="61230" b="16802"/>
          <a:stretch/>
        </p:blipFill>
        <p:spPr bwMode="auto">
          <a:xfrm>
            <a:off x="10081515" y="4237635"/>
            <a:ext cx="1603265" cy="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215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Упражнения, направленные на устранение нарушений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-слоговой структуры слов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10205" y="5630249"/>
            <a:ext cx="3204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«Путаница»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04122" y="5646913"/>
            <a:ext cx="4406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«Так бывает или нет?»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493841" y="1760433"/>
            <a:ext cx="3519115" cy="51642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над фразой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4" descr="https://antoshka-fetr.ru/wp-content/uploads/2018/10/sayt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antoshka-fetr.ru/wp-content/uploads/2018/10/saytt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9" descr="https://ds03.infourok.ru/uploads/ex/041d/00035f7c-d2d09cfe/img4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6" name="Picture 6" descr="https://o-krohe.ru/images/article/orig/2017/03/kak-nauchit-rebenka-vygovarivat-zvuk-l-v-domashnih-usloviyah-1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5" t="13680" r="38768" b="50000"/>
          <a:stretch/>
        </p:blipFill>
        <p:spPr bwMode="auto">
          <a:xfrm>
            <a:off x="674825" y="2111166"/>
            <a:ext cx="3741728" cy="346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ds05.infourok.ru/uploads/ex/0a39/00096c90-f08bbb19/img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9" t="17929" r="6637" b="2338"/>
          <a:stretch/>
        </p:blipFill>
        <p:spPr bwMode="auto">
          <a:xfrm>
            <a:off x="6940296" y="2351490"/>
            <a:ext cx="4608576" cy="322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39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742F0B-5640-44F2-AAAA-19FBC87FA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3704" y="4072585"/>
            <a:ext cx="5319640" cy="1610882"/>
          </a:xfrm>
        </p:spPr>
        <p:txBody>
          <a:bodyPr>
            <a:noAutofit/>
          </a:bodyPr>
          <a:lstStyle/>
          <a:p>
            <a:pPr algn="l"/>
            <a:r>
              <a:rPr lang="ru-RU" sz="2400" b="0" dirty="0" smtClean="0">
                <a:effectLst/>
                <a:latin typeface="Times New Roman" pitchFamily="18" charset="0"/>
                <a:cs typeface="Times New Roman" pitchFamily="18" charset="0"/>
              </a:rPr>
              <a:t>Подготовили:</a:t>
            </a:r>
            <a:br>
              <a:rPr lang="ru-RU" sz="2400" b="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effectLst/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b="0" dirty="0" smtClean="0">
                <a:effectLst/>
                <a:latin typeface="Times New Roman" pitchFamily="18" charset="0"/>
                <a:cs typeface="Times New Roman" pitchFamily="18" charset="0"/>
              </a:rPr>
              <a:t>чителя-логопеды </a:t>
            </a:r>
            <a:r>
              <a:rPr lang="ru-RU" sz="2400" b="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effectLst/>
                <a:latin typeface="Times New Roman" pitchFamily="18" charset="0"/>
                <a:cs typeface="Times New Roman" pitchFamily="18" charset="0"/>
              </a:rPr>
              <a:t>Ибрагимова Г.Р. </a:t>
            </a:r>
            <a:r>
              <a:rPr lang="ru-RU" sz="2400" b="0" dirty="0" smtClean="0">
                <a:effectLst/>
                <a:latin typeface="Times New Roman" pitchFamily="18" charset="0"/>
                <a:cs typeface="Times New Roman" pitchFamily="18" charset="0"/>
              </a:rPr>
              <a:t>Семёнова А.И.</a:t>
            </a:r>
            <a:r>
              <a:rPr lang="ru-RU" sz="2400" b="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b="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71255BE-FC6E-4FA6-8B7E-130C4FA388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3271" y="1530706"/>
            <a:ext cx="8346141" cy="257228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Мастер-класс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Формирование слоговой структуры слова у детей дошкольного возраста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/>
          <a:srcRect l="10648" r="10648"/>
          <a:stretch>
            <a:fillRect/>
          </a:stretch>
        </p:blipFill>
        <p:spPr>
          <a:xfrm>
            <a:off x="1025605" y="3590365"/>
            <a:ext cx="2353216" cy="2608728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9742F0B-5640-44F2-AAAA-19FBC87FA4BA}"/>
              </a:ext>
            </a:extLst>
          </p:cNvPr>
          <p:cNvSpPr txBox="1">
            <a:spLocks/>
          </p:cNvSpPr>
          <p:nvPr/>
        </p:nvSpPr>
        <p:spPr>
          <a:xfrm>
            <a:off x="0" y="-33438"/>
            <a:ext cx="11784801" cy="90749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65 «Фестивальный»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62875" y="6014428"/>
            <a:ext cx="30614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Сургут,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endParaRPr lang="ru-R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32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61473"/>
            <a:ext cx="10515600" cy="571549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3200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32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32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2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Задачи:</a:t>
            </a:r>
            <a:endParaRPr lang="ru-RU" sz="32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514350" indent="-514350" algn="just">
              <a:spcAft>
                <a:spcPts val="0"/>
              </a:spcAft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Познакомить</a:t>
            </a:r>
            <a:r>
              <a:rPr lang="ru-RU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 с теоретическими аспектами нормы и нарушений слоговой структуры </a:t>
            </a:r>
            <a:r>
              <a:rPr lang="ru-RU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слова.</a:t>
            </a:r>
          </a:p>
          <a:p>
            <a:pPr marL="514350" indent="-514350" algn="just">
              <a:spcAft>
                <a:spcPts val="0"/>
              </a:spcAft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Рекомендовать </a:t>
            </a:r>
            <a:r>
              <a:rPr lang="ru-RU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игровые методы и приемы, способствующие формированию </a:t>
            </a:r>
            <a:r>
              <a:rPr lang="ru-RU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слоговой </a:t>
            </a:r>
            <a:r>
              <a:rPr lang="ru-RU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структуры </a:t>
            </a:r>
            <a:r>
              <a:rPr lang="ru-RU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слова 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у детей дошкольного 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возраста.</a:t>
            </a:r>
            <a:endParaRPr lang="ru-RU" sz="32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38200" y="683665"/>
            <a:ext cx="10515600" cy="158097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lnSpc>
                <a:spcPct val="115000"/>
              </a:lnSpc>
              <a:spcBef>
                <a:spcPts val="1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расширение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обобщение знаний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родителей по теме формирования слоговой структуры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слова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детей дошкольного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возраста.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536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4239" y="1007940"/>
            <a:ext cx="10539046" cy="5366483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Слоговая </a:t>
            </a: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структура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слова </a:t>
            </a:r>
            <a:r>
              <a:rPr lang="ru-RU" sz="32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–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взаиморасположение </a:t>
            </a:r>
            <a:r>
              <a:rPr lang="ru-RU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 связь слогов в слове. </a:t>
            </a:r>
            <a:endParaRPr lang="ru-RU" sz="32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ru-RU" sz="32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Слоговая структура слова характеризуется четырьмя параметрами: </a:t>
            </a:r>
          </a:p>
          <a:p>
            <a:pPr marL="514350" indent="-514350" algn="just">
              <a:spcAft>
                <a:spcPts val="0"/>
              </a:spcAft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Ударностью</a:t>
            </a:r>
          </a:p>
          <a:p>
            <a:pPr marL="514350" indent="-514350" algn="just">
              <a:spcAft>
                <a:spcPts val="0"/>
              </a:spcAft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Моделью </a:t>
            </a:r>
            <a:r>
              <a:rPr lang="ru-RU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самого </a:t>
            </a:r>
            <a:r>
              <a:rPr lang="ru-RU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слога</a:t>
            </a:r>
          </a:p>
          <a:p>
            <a:pPr marL="514350" indent="-514350" algn="just">
              <a:spcAft>
                <a:spcPts val="0"/>
              </a:spcAft>
              <a:buFont typeface="+mj-lt"/>
              <a:buAutoNum type="arabicPeriod"/>
            </a:pPr>
            <a:r>
              <a:rPr lang="ru-RU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К</a:t>
            </a:r>
            <a:r>
              <a:rPr lang="ru-RU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оличеством слогов </a:t>
            </a:r>
          </a:p>
          <a:p>
            <a:pPr marL="514350" indent="-514350" algn="just">
              <a:spcAft>
                <a:spcPts val="0"/>
              </a:spcAft>
              <a:buFont typeface="+mj-lt"/>
              <a:buAutoNum type="arabicPeriod"/>
            </a:pPr>
            <a:r>
              <a:rPr lang="ru-RU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Л</a:t>
            </a:r>
            <a:r>
              <a:rPr lang="ru-RU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инейной </a:t>
            </a:r>
            <a:r>
              <a:rPr lang="ru-RU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последовательностью </a:t>
            </a:r>
            <a:r>
              <a:rPr lang="ru-RU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слогов</a:t>
            </a:r>
            <a:endParaRPr lang="ru-RU" sz="32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480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Нормы развития слоговой структуры слова у детей разной 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возрастной категории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50718" y="1690689"/>
            <a:ext cx="6345432" cy="10964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года: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воспроизведение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слов, состоящих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из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2-х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слогов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(вата, ива,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сова);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из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3-х слогов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кабина, машина, утята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из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слога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(мак, сок, дым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50718" y="2870730"/>
            <a:ext cx="9695511" cy="18947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4-5 лет: воспроизведение слов</a:t>
            </a: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из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открытых слогов без стечения согласных </a:t>
            </a:r>
            <a:r>
              <a:rPr lang="ru-RU" sz="1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(малина, пуговица, </a:t>
            </a: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помидоры)</a:t>
            </a:r>
          </a:p>
          <a:p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из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4-5 слогов со стечением согласных в начале, середине, конце слова </a:t>
            </a:r>
            <a:r>
              <a:rPr lang="ru-RU" sz="1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(снег, капуста, крыша, кошка, </a:t>
            </a: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мостик)</a:t>
            </a:r>
          </a:p>
          <a:p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Ребенок должен </a:t>
            </a: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уметь: </a:t>
            </a:r>
          </a:p>
          <a:p>
            <a:pPr marL="342900" indent="-342900">
              <a:buFontTx/>
              <a:buChar char="-"/>
            </a:pP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назвать </a:t>
            </a:r>
            <a:r>
              <a:rPr lang="ru-RU" sz="1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предметные </a:t>
            </a: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картинки</a:t>
            </a:r>
          </a:p>
          <a:p>
            <a:pPr marL="342900" indent="-342900">
              <a:buFontTx/>
              <a:buChar char="-"/>
            </a:pP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повторить </a:t>
            </a:r>
            <a:r>
              <a:rPr lang="ru-RU" sz="1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слова за </a:t>
            </a: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взрослым</a:t>
            </a:r>
            <a:endParaRPr lang="ru-RU" sz="1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50718" y="4848997"/>
            <a:ext cx="9644013" cy="16924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 5 лет дети повторяют за взрослым предложения с большой концентрацией сложных слов,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</a:p>
          <a:p>
            <a:pPr marL="342900" indent="-342900">
              <a:buFontTx/>
              <a:buChar char="-"/>
            </a:pP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Водопроводчик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чинил водопровод. </a:t>
            </a:r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аквариуме плавают разноцветные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рыбки. </a:t>
            </a:r>
          </a:p>
          <a:p>
            <a:pPr marL="342900" indent="-342900">
              <a:buFontTx/>
              <a:buChar char="-"/>
            </a:pP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Волосы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подстригают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парикмахерской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Кроме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того, детям могут самостоятельно составить предложения по сюжетным картинкам.</a:t>
            </a:r>
            <a:endParaRPr 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47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764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нарушений слоговой структуры слова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92772"/>
            <a:ext cx="10515600" cy="5565228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b="1" dirty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слогов: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сокращение (пропуск) слога 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(молоток-моток)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опускание слогообразующей гласной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(пианино-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пинино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увеличение числа слогов за счет вставки гласных в стечения согласных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(комната-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команата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b="1" dirty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последовательности слогов в слове: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перестановка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слогов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(дерево-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деворе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перестановка звуков соседних слогов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(бегемот-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гебемот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Искажение </a:t>
            </a:r>
            <a:r>
              <a:rPr lang="ru-RU" b="1" dirty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структуры отдельного слога: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сокращение стечений согласных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(стул-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тул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вставки согласных в слог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(лимон-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лимонт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b="1" dirty="0" smtClean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Уподобление </a:t>
            </a:r>
            <a:r>
              <a:rPr lang="ru-RU" b="1" dirty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слогов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(абрикосы-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кококосы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b="1" dirty="0" smtClean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Персеверации </a:t>
            </a:r>
            <a:r>
              <a:rPr lang="ru-RU" b="1" dirty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(циклический повтор, настойчивое воспроизведение):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(библиотекарь-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билитекарь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b="1" dirty="0" smtClean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Антиципации </a:t>
            </a:r>
            <a:r>
              <a:rPr lang="ru-RU" b="1" dirty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(замена предшествующих звуков </a:t>
            </a:r>
            <a:r>
              <a:rPr lang="ru-RU" b="1" dirty="0" smtClean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последующими):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(ананасы-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нананасы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b="1" dirty="0" smtClean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Контаминации </a:t>
            </a:r>
            <a:r>
              <a:rPr lang="ru-RU" b="1" dirty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(смешение слов</a:t>
            </a:r>
            <a:r>
              <a:rPr lang="ru-RU" b="1" dirty="0" smtClean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хлебнице и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холодильнике - в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холодильнице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99542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029" y="365125"/>
            <a:ext cx="11582399" cy="92764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нарушений слоговой структуры слова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429" y="1529255"/>
            <a:ext cx="10918371" cy="4776951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Преобладание ошибок, выражающихся в перестановке или добавлении слогов, свидетельствует о </a:t>
            </a:r>
            <a:r>
              <a:rPr lang="ru-RU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первичном 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недоразвитии слухового восприятия ребенка. </a:t>
            </a:r>
            <a:endParaRPr lang="ru-RU" alt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alt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типа сокращения числа слогов, уподобление слогов друг другу, сокращение стечений согласных указывают на преимущественное нарушение артикуляционной сферы</a:t>
            </a:r>
            <a:r>
              <a:rPr lang="ru-RU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alt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Малознакомые слова искажаются чаще, чем слова хорошо известные ребенку</a:t>
            </a:r>
            <a:r>
              <a:rPr lang="ru-RU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411147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17829"/>
            <a:ext cx="11843657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распространенными нарушениями являются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9480" y="1643392"/>
            <a:ext cx="11194177" cy="4811658"/>
          </a:xfrm>
        </p:spPr>
        <p:txBody>
          <a:bodyPr>
            <a:normAutofit/>
          </a:bodyPr>
          <a:lstStyle/>
          <a:p>
            <a:pPr>
              <a:buFontTx/>
              <a:buChar char="-"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(пропуск) слога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моток-молоток)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опускание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слогообразующей гласной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пинино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-пианино)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 слогов за счет вставки гласных в стечения согласных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команата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-комната)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Одно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важных условий проведения коррекционной работы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опора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слуховую, зрительную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,  кинестетическую функции (зрительные и жестовые символы звуков).</a:t>
            </a:r>
          </a:p>
          <a:p>
            <a:pPr algn="just">
              <a:buNone/>
              <a:defRPr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9480" y="4110527"/>
            <a:ext cx="10938175" cy="66657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выполнении артикуляционной гимнастики, артикуляции гласных звуков выполняются соответствующие ручные позы</a:t>
            </a: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3" r="47169"/>
          <a:stretch>
            <a:fillRect/>
          </a:stretch>
        </p:blipFill>
        <p:spPr bwMode="auto">
          <a:xfrm>
            <a:off x="838200" y="4861365"/>
            <a:ext cx="1325563" cy="150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7" t="629" b="-1"/>
          <a:stretch/>
        </p:blipFill>
        <p:spPr bwMode="auto">
          <a:xfrm>
            <a:off x="5246608" y="4879310"/>
            <a:ext cx="1344612" cy="1575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28"/>
          <a:stretch>
            <a:fillRect/>
          </a:stretch>
        </p:blipFill>
        <p:spPr bwMode="auto">
          <a:xfrm>
            <a:off x="9080340" y="4879310"/>
            <a:ext cx="118745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163763" y="4930924"/>
            <a:ext cx="18100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Ручная поза звука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«Окошечко»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6591220" y="4930924"/>
            <a:ext cx="18100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Ручная поза звука У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«Трубочка»</a:t>
            </a:r>
            <a:endParaRPr lang="ru-RU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0202299" y="4930924"/>
            <a:ext cx="18100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Ручная поза звука И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«Заборчик»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33406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предпосылок развития </a:t>
            </a:r>
            <a:br>
              <a:rPr lang="ru-RU" sz="4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слоговой структуры слова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152015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 на развитие концентрации слухового внимания, слухового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гнозиса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слуховой памяти на невербальном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материале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вербальном  материале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упражнения, направленные на формирование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пространственно – временных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xn--80aaph2avkn4e.xn--p1ai/wa-data/public/shop/products/84/07/784/images/4784/4784.97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8" r="4842"/>
          <a:stretch/>
        </p:blipFill>
        <p:spPr bwMode="auto">
          <a:xfrm>
            <a:off x="4465824" y="3652209"/>
            <a:ext cx="3737646" cy="268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1" descr="http://900igr.net/datai/doshkolnoe-obrazovanie/Igry-v-sadike/0009-023-Ukho-no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92" y="3972340"/>
            <a:ext cx="2582239" cy="19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 descr="http://img1.liveinternet.ru/images/attach/c/7/95/989/95989379_4979214_00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8" b="2585"/>
          <a:stretch/>
        </p:blipFill>
        <p:spPr bwMode="auto">
          <a:xfrm>
            <a:off x="8609359" y="3419855"/>
            <a:ext cx="2633281" cy="3042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6739" y="5985152"/>
            <a:ext cx="3209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altLang="ru-RU" sz="14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сомато</a:t>
            </a:r>
            <a:r>
              <a:rPr lang="ru-RU" altLang="ru-RU" sz="1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-пространственной </a:t>
            </a:r>
            <a:r>
              <a:rPr lang="ru-RU" altLang="ru-RU" sz="1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ориентации</a:t>
            </a:r>
            <a:endParaRPr lang="ru-RU" altLang="ru-RU" sz="1400" i="1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36008" y="6246762"/>
            <a:ext cx="3209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1400" i="1" dirty="0">
                <a:latin typeface="Times New Roman" pitchFamily="18" charset="0"/>
                <a:cs typeface="Times New Roman" pitchFamily="18" charset="0"/>
              </a:rPr>
              <a:t>Развитие временно-пространственной ориентации</a:t>
            </a:r>
            <a:endParaRPr lang="ru-RU" altLang="ru-RU" sz="1400" dirty="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12670" y="6334780"/>
            <a:ext cx="3209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1400" i="1" dirty="0">
                <a:latin typeface="Times New Roman" pitchFamily="18" charset="0"/>
                <a:cs typeface="Times New Roman" pitchFamily="18" charset="0"/>
              </a:rPr>
              <a:t>Развитие ориентации в двухмерном пространстве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31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Упражнения, направленные на устранение нарушений звуко-слоговой структуры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06824" y="1760435"/>
            <a:ext cx="3758184" cy="51642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над гласными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elenaseversk.ru/wp-content/uploads/2021/11/image01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28" y="1776280"/>
            <a:ext cx="3381512" cy="366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2713" y="5472590"/>
            <a:ext cx="3204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«Пропой звук»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fs00.infourok.ru/images/doc/126/147192/img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832" y="2418457"/>
            <a:ext cx="3630168" cy="230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konspekta.net/studopediaru/baza24/9019105838377.files/image00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0" r="7309"/>
          <a:stretch/>
        </p:blipFill>
        <p:spPr bwMode="auto">
          <a:xfrm>
            <a:off x="8608517" y="3951423"/>
            <a:ext cx="3292744" cy="2237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335956" y="6188870"/>
            <a:ext cx="3837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«Прочитай звук по губам»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8" name="Picture 6" descr="https://fsd.multiurok.ru/html/2018/01/17/s_5a5f8deb820ef/801404_3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3"/>
          <a:stretch/>
        </p:blipFill>
        <p:spPr bwMode="auto">
          <a:xfrm>
            <a:off x="8241707" y="1854946"/>
            <a:ext cx="3707333" cy="173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335956" y="3571853"/>
            <a:ext cx="3837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«Тихо-громко»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83757" y="4725248"/>
            <a:ext cx="3204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Выделение ударного звука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45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</TotalTime>
  <Words>562</Words>
  <Application>Microsoft Office PowerPoint</Application>
  <PresentationFormat>Широкоэкранный</PresentationFormat>
  <Paragraphs>99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Тема Office</vt:lpstr>
      <vt:lpstr>Подготовили: учителя-логопеды  Ибрагимова Г.Р. Семёнова А.И. </vt:lpstr>
      <vt:lpstr>Презентация PowerPoint</vt:lpstr>
      <vt:lpstr>Презентация PowerPoint</vt:lpstr>
      <vt:lpstr>Нормы развития слоговой структуры слова у детей разной возрастной категории</vt:lpstr>
      <vt:lpstr>Виды нарушений слоговой структуры слова</vt:lpstr>
      <vt:lpstr>Причины нарушений слоговой структуры слова</vt:lpstr>
      <vt:lpstr>Наиболее распространенными нарушениями являются</vt:lpstr>
      <vt:lpstr>Формирование предпосылок развития  слоговой структуры слова</vt:lpstr>
      <vt:lpstr>Упражнения, направленные на устранение нарушений звуко-слоговой структуры слова</vt:lpstr>
      <vt:lpstr>Упражнения, направленные на устранение нарушений звуко-слоговой структуры слов</vt:lpstr>
      <vt:lpstr>Упражнения, направленные на устранение нарушений звуко-слоговой структуры слов</vt:lpstr>
      <vt:lpstr>Упражнения, направленные на устранение нарушений звуко-слоговой структуры слов</vt:lpstr>
      <vt:lpstr>Подготовили: учителя-логопеды  Ибрагимова Г.Р. Семёнова А.И.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Оксана</cp:lastModifiedBy>
  <cp:revision>66</cp:revision>
  <dcterms:created xsi:type="dcterms:W3CDTF">2021-12-09T11:10:51Z</dcterms:created>
  <dcterms:modified xsi:type="dcterms:W3CDTF">2023-10-24T09:32:11Z</dcterms:modified>
</cp:coreProperties>
</file>