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9" r:id="rId4"/>
    <p:sldId id="262" r:id="rId5"/>
    <p:sldId id="268" r:id="rId6"/>
    <p:sldId id="263" r:id="rId7"/>
    <p:sldId id="267" r:id="rId8"/>
    <p:sldId id="265" r:id="rId9"/>
    <p:sldId id="269" r:id="rId10"/>
    <p:sldId id="270" r:id="rId11"/>
    <p:sldId id="2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ксана" initials="О" lastIdx="1" clrIdx="0">
    <p:extLst>
      <p:ext uri="{19B8F6BF-5375-455C-9EA6-DF929625EA0E}">
        <p15:presenceInfo xmlns:p15="http://schemas.microsoft.com/office/powerpoint/2012/main" userId="Окса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3-03T10:58:42.920" idx="1">
    <p:pos x="10" y="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B58DD-CC16-4AB1-9317-F5A1BFA20693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6E1EA-4A1C-4FCE-92D1-E85ACEB30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28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6E1EA-4A1C-4FCE-92D1-E85ACEB30FD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822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39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6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5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40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628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249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99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31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629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4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79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04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8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59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4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93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67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2800C0F-468B-4F18-BADC-FD4C6087B359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27DC5EC-57E3-48C5-8722-55DEF2A00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2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4B25C-1F05-4594-963D-980497F71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89" y="2143593"/>
            <a:ext cx="10712822" cy="1338473"/>
          </a:xfrm>
        </p:spPr>
        <p:txBody>
          <a:bodyPr/>
          <a:lstStyle/>
          <a:p>
            <a:pPr algn="ctr"/>
            <a:r>
              <a:rPr lang="ru-RU" sz="3200" b="1" dirty="0" smtClean="0"/>
              <a:t>Семинар-практикум «Арт-терапия как средство развития речи детей дошкольного возраста»</a:t>
            </a:r>
            <a:endParaRPr lang="ru-RU" sz="32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0D8366-200F-4D57-9F47-DCB916605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689" y="4097996"/>
            <a:ext cx="5635311" cy="1498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Подготовили:</a:t>
            </a:r>
          </a:p>
          <a:p>
            <a:r>
              <a:rPr lang="ru-RU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Учитель-логопед </a:t>
            </a:r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Анастасия Игоревна </a:t>
            </a:r>
            <a:r>
              <a:rPr lang="ru-RU" sz="1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семёнова</a:t>
            </a:r>
            <a:endParaRPr lang="ru-RU" sz="1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Учитель-логопед </a:t>
            </a:r>
            <a:r>
              <a:rPr lang="ru-RU" sz="1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гузель</a:t>
            </a:r>
            <a:r>
              <a:rPr lang="ru-RU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раисовна</a:t>
            </a:r>
            <a:r>
              <a:rPr lang="ru-RU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ибрагимова</a:t>
            </a:r>
            <a:endParaRPr lang="ru-RU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sz="1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C9AB862-D370-493B-948D-5B8E2262A8FE}"/>
              </a:ext>
            </a:extLst>
          </p:cNvPr>
          <p:cNvSpPr txBox="1">
            <a:spLocks/>
          </p:cNvSpPr>
          <p:nvPr/>
        </p:nvSpPr>
        <p:spPr bwMode="gray">
          <a:xfrm>
            <a:off x="1163422" y="590486"/>
            <a:ext cx="8825658" cy="7895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Муниципальное бюджетное дошкольное учреждение </a:t>
            </a:r>
          </a:p>
          <a:p>
            <a:pPr algn="ctr"/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№65 «Фестивальный»</a:t>
            </a:r>
          </a:p>
          <a:p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104AAE6-D371-48DC-A874-22C1186D19BA}"/>
              </a:ext>
            </a:extLst>
          </p:cNvPr>
          <p:cNvSpPr txBox="1">
            <a:spLocks/>
          </p:cNvSpPr>
          <p:nvPr/>
        </p:nvSpPr>
        <p:spPr bwMode="gray">
          <a:xfrm>
            <a:off x="5576251" y="5833921"/>
            <a:ext cx="1815149" cy="374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Сургут </a:t>
            </a:r>
            <a:r>
              <a:rPr lang="ru-RU" dirty="0" smtClean="0">
                <a:solidFill>
                  <a:schemeClr val="bg1"/>
                </a:solidFill>
              </a:rPr>
              <a:t>2025</a:t>
            </a:r>
            <a:endParaRPr lang="ru-RU" sz="14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58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3231E-764C-4B49-9522-6CA390AAC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244" y="1833562"/>
            <a:ext cx="8825660" cy="1822514"/>
          </a:xfrm>
        </p:spPr>
        <p:txBody>
          <a:bodyPr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Выкладывание дорожек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1EA33845-5D66-4D23-87B6-5274B9E7E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4991" y="5024438"/>
            <a:ext cx="8824913" cy="86042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развитие мелкой моторики.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94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B504505E-7640-48B5-82E2-F30C32C07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58" y="682171"/>
            <a:ext cx="4167175" cy="312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78F30B22-C7FA-4A2B-BA56-CED3F2164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 bwMode="auto">
          <a:xfrm>
            <a:off x="6304449" y="174171"/>
            <a:ext cx="5047613" cy="6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>
            <a:extLst>
              <a:ext uri="{FF2B5EF4-FFF2-40B4-BE49-F238E27FC236}">
                <a16:creationId xmlns:a16="http://schemas.microsoft.com/office/drawing/2014/main" id="{2D29151C-A655-4030-B4E2-233ED5A96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82" y="4165600"/>
            <a:ext cx="3086838" cy="231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48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7025F-513A-4893-95DB-AA5EEE78C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885" y="1775539"/>
            <a:ext cx="4351025" cy="3208104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 (лат.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искусство, греч.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therapeia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лечение) представляет собой методику лечения и развития при помощи художественного творчества.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avatars.mds.yandex.net/i?id=48819f93f762c05c50f994a2009eaab929ca5b2d-3308358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127" y="2612036"/>
            <a:ext cx="2959566" cy="163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avatars.mds.yandex.net/i?id=b0bdbdca82b9e3ad05b424fa23f96ca5858f0d95-914953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458" y="4742565"/>
            <a:ext cx="3052319" cy="203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avatars.mds.yandex.net/i?id=f70eca2b2d394836d4c665d7d4254059dff391dc-4297958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896" y="4983643"/>
            <a:ext cx="2331231" cy="187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rs.mds.yandex.net/i?id=770c9f7cee04c065a42ae95e1ec84e03bf3055f9-11547894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774" y="501150"/>
            <a:ext cx="2678906" cy="178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20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9AC8A-8884-4E62-ADFC-EE28A6C1F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190" y="643986"/>
            <a:ext cx="8761413" cy="948438"/>
          </a:xfrm>
        </p:spPr>
        <p:txBody>
          <a:bodyPr/>
          <a:lstStyle/>
          <a:p>
            <a:pPr algn="l"/>
            <a:r>
              <a:rPr lang="ru-RU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терапия как эффективный метод развития речи детей дошкольного возраста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6B6312-86F9-4BDB-9140-214EC628D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771" y="2360904"/>
            <a:ext cx="8453003" cy="4357396"/>
          </a:xfrm>
        </p:spPr>
        <p:txBody>
          <a:bodyPr>
            <a:normAutofit/>
          </a:bodyPr>
          <a:lstStyle/>
          <a:p>
            <a:pPr algn="just"/>
            <a:r>
              <a:rPr lang="ru-RU" sz="20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существенно усиливается желание ребенка узнавать что-то новое, экспериментировать и работать самостоятельно.</a:t>
            </a:r>
          </a:p>
          <a:p>
            <a:pPr algn="just"/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в песочнице мощно развивается тактильная чувствительность как основа «ручного интеллекта».</a:t>
            </a:r>
          </a:p>
          <a:p>
            <a:pPr algn="just"/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в играх с песком более гармонично и интенсивно развиваются все познавательные функции (восприятие, внимание, память, мышление), а также речь и моторика.</a:t>
            </a:r>
          </a:p>
          <a:p>
            <a:pPr algn="just"/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В-четвертых, совершенствуется предметно-игровая деятельность, что в дальнейшем способствует развитию сюжетно-ролевой игры и коммуникативных навыков ребенка.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B3564AB1-0530-437D-BA10-F04218A74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47" y="1315024"/>
            <a:ext cx="2954724" cy="166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D0D2AC9D-34D7-4160-B9B0-923757F50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47" y="4920810"/>
            <a:ext cx="2954724" cy="196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1BCA5B49-F108-4D89-BBB7-C84F7F3A2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47" y="2984053"/>
            <a:ext cx="2954724" cy="192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00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BBBD324-1883-4D79-871E-CB1CDC64F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930" y="4950321"/>
            <a:ext cx="9192695" cy="1011939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развитие тактильной чувствительности, расслабление, активизация интереса.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2C0B9CA-67B1-4B96-8E16-CE803DF61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296" y="2230178"/>
            <a:ext cx="8824913" cy="1822450"/>
          </a:xfrm>
        </p:spPr>
        <p:txBody>
          <a:bodyPr/>
          <a:lstStyle/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  <a:b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во двор пошли гулять!»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02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7D4EBB-861E-4381-B84A-70FA4A0B7D8C}"/>
              </a:ext>
            </a:extLst>
          </p:cNvPr>
          <p:cNvSpPr txBox="1"/>
          <p:nvPr/>
        </p:nvSpPr>
        <p:spPr>
          <a:xfrm>
            <a:off x="5819966" y="923732"/>
            <a:ext cx="6372034" cy="5106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Логопед: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пять,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(сгибаем пальчики по одному в кулак).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во двор пошли гулять.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(Идут по песку указательными и средними пальцами).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Бабу снежную лепили,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(рисуют снежную бабу).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Птичек крошками кормили,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(Крошат песок всеми пальчиками).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горки мы потом катались,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(Ведут пальцами по песку).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еще в снегу валялись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(Ладошки кладут на песок одной и другой стороной).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в снегу домой пришли.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(Идут по песку указательными и средними пальцами).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Отряхнулись спать легли.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ts val="225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(отряхиваем ладони, затем укладывают ладони на песок).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Picture background">
            <a:extLst>
              <a:ext uri="{FF2B5EF4-FFF2-40B4-BE49-F238E27FC236}">
                <a16:creationId xmlns:a16="http://schemas.microsoft.com/office/drawing/2014/main" id="{9F0C15F1-25DE-4074-912B-80865F0290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F9194D07-AA71-4AEC-B5F0-21669F2E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80"/>
            <a:ext cx="5950595" cy="491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19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5CD4B-AA00-4258-B84D-01F9D0A76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227" y="1606486"/>
            <a:ext cx="8825660" cy="1822514"/>
          </a:xfrm>
        </p:spPr>
        <p:txBody>
          <a:bodyPr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C3BF0FDA-8F4D-4F58-B6C2-B7D07DDC3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5700" y="5024438"/>
            <a:ext cx="9744529" cy="86042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укрепление мышц артикуляционного аппарата.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16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20706FF1-13BB-490D-92B6-6E34E779324C}"/>
              </a:ext>
            </a:extLst>
          </p:cNvPr>
          <p:cNvSpPr txBox="1">
            <a:spLocks/>
          </p:cNvSpPr>
          <p:nvPr/>
        </p:nvSpPr>
        <p:spPr>
          <a:xfrm>
            <a:off x="174171" y="690725"/>
            <a:ext cx="7416813" cy="33297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Лошадка. 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Щёлкать языком, одновременно пальцами «скакать по песку».</a:t>
            </a:r>
            <a:endParaRPr lang="ru-RU" sz="20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Индюки. 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Быстро облизывать языком верхнюю губу со звуком «</a:t>
            </a:r>
            <a:r>
              <a:rPr lang="ru-RU" sz="2000" dirty="0" err="1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бл-бл-бл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пальцами в такт двигать в толще песка.</a:t>
            </a:r>
            <a:endParaRPr lang="ru-RU" sz="20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Качели. 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Языком ритмично двигать вверх-вниз, указательным пальцем в песке двигать в том же направлении.</a:t>
            </a:r>
            <a:endParaRPr lang="ru-RU" sz="20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Часики. 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Языком ритмично двигать вправо-влево, указательным пальцем в песке двигать в том же направлении.</a:t>
            </a:r>
            <a:endParaRPr lang="ru-RU" sz="20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Накажи непослушный язычок. 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Губами шлёпать по языку «п-п-п», ладонью легко похлопывать по песку.</a:t>
            </a:r>
            <a:endParaRPr lang="ru-RU" sz="20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Расчёска. </a:t>
            </a:r>
            <a:r>
              <a:rPr lang="ru-RU" sz="2000" dirty="0">
                <a:solidFill>
                  <a:srgbClr val="1B1B1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 протискивать между зубами вперёд-назад, пальцами-«граблями» двигать по песку, оставляя следы.</a:t>
            </a:r>
            <a:endParaRPr lang="ru-RU" sz="20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535285E-76FB-460B-B2C6-D6A3E1A21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057" y="239056"/>
            <a:ext cx="1477543" cy="146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85A2E0A7-94EA-4377-A95B-0C4AF83D4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511" y="1316437"/>
            <a:ext cx="1558018" cy="156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F69AD7BF-6AFD-40F5-AAB7-000D82246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057" y="1888251"/>
            <a:ext cx="1916800" cy="174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cture background">
            <a:extLst>
              <a:ext uri="{FF2B5EF4-FFF2-40B4-BE49-F238E27FC236}">
                <a16:creationId xmlns:a16="http://schemas.microsoft.com/office/drawing/2014/main" id="{0518F9D7-69A2-4AE9-8334-9309CBB92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571" y="3176995"/>
            <a:ext cx="1705897" cy="170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cture background">
            <a:extLst>
              <a:ext uri="{FF2B5EF4-FFF2-40B4-BE49-F238E27FC236}">
                <a16:creationId xmlns:a16="http://schemas.microsoft.com/office/drawing/2014/main" id="{0D7FA3AE-69E2-4E11-901E-0C549FF8C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85" y="3839083"/>
            <a:ext cx="23907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icture background">
            <a:extLst>
              <a:ext uri="{FF2B5EF4-FFF2-40B4-BE49-F238E27FC236}">
                <a16:creationId xmlns:a16="http://schemas.microsoft.com/office/drawing/2014/main" id="{102527FA-73CF-4AED-A98D-450B2DEAB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760" y="5043006"/>
            <a:ext cx="1781953" cy="178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155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DC559-E225-4389-8FFF-0894A0F20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19" y="1521582"/>
            <a:ext cx="8825660" cy="1822514"/>
          </a:xfrm>
        </p:spPr>
        <p:txBody>
          <a:bodyPr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4A8BDDF2-14BB-4832-A2E0-82DA52202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815" y="5053467"/>
            <a:ext cx="10586357" cy="8604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дыхательных органов, </a:t>
            </a:r>
            <a:r>
              <a:rPr lang="ru-RU" sz="2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плавного, длительного выдоха.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E59D1C-0C64-448C-B14D-6EE5615A8D2A}"/>
              </a:ext>
            </a:extLst>
          </p:cNvPr>
          <p:cNvSpPr txBox="1"/>
          <p:nvPr/>
        </p:nvSpPr>
        <p:spPr>
          <a:xfrm>
            <a:off x="146180" y="1164277"/>
            <a:ext cx="7339611" cy="4529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ts val="18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«Добрый великан». </a:t>
            </a:r>
            <a:r>
              <a:rPr lang="ru-RU" sz="24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игрушкой невысокая горка. Воздушной струёй разрушить горку, сравнять с поверхностью, чтобы герой продолжил путь.</a:t>
            </a:r>
          </a:p>
          <a:p>
            <a:pPr marL="457200" indent="-457200">
              <a:lnSpc>
                <a:spcPts val="18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«Помоги зайцу».</a:t>
            </a:r>
            <a:r>
              <a:rPr lang="ru-RU" sz="24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песке углубления – «следы» зайца. Надо «замести» все следы, чтобы лиса не обнаружила.</a:t>
            </a:r>
            <a:endParaRPr lang="ru-RU" sz="2400" dirty="0">
              <a:solidFill>
                <a:srgbClr val="1B1B1B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18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endParaRPr lang="ru-RU" sz="2400" dirty="0">
              <a:solidFill>
                <a:srgbClr val="1B1B1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18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«Выровняй дорогу». </a:t>
            </a:r>
            <a:r>
              <a:rPr lang="ru-RU" sz="24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детской машинки проведена канавка в песке. Ребёнок воздушной струёй выравнивает дорогу перед машинкой.</a:t>
            </a:r>
            <a:endParaRPr lang="ru-RU" sz="2400" dirty="0">
              <a:solidFill>
                <a:srgbClr val="1B1B1B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18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endParaRPr lang="ru-RU" sz="2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1800"/>
              </a:lnSpc>
              <a:spcAft>
                <a:spcPts val="8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Дорога к другу».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песке расставляются две игрушки. Нужно длительной плавной струей образовать на песке дорожку от одной игрушки до другой.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1B1B1B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DFF9B82D-CB0C-48B2-B192-245B84AFB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0"/>
          <a:stretch/>
        </p:blipFill>
        <p:spPr bwMode="auto">
          <a:xfrm>
            <a:off x="7683638" y="790814"/>
            <a:ext cx="3503744" cy="23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ED363928-2C9C-4930-97E9-4FB0D7927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791" y="3429000"/>
            <a:ext cx="3899438" cy="306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31999" y="329149"/>
            <a:ext cx="5408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развитию речевого дыхания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56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168</TotalTime>
  <Words>362</Words>
  <Application>Microsoft Office PowerPoint</Application>
  <PresentationFormat>Широкоэкранный</PresentationFormat>
  <Paragraphs>51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Семинар-практикум «Арт-терапия как средство развития речи детей дошкольного возраста»</vt:lpstr>
      <vt:lpstr>Арт-терапия (лат. ars — искусство, греч. therapeia — лечение) представляет собой методику лечения и развития при помощи художественного творчества. </vt:lpstr>
      <vt:lpstr>Песочная терапия как эффективный метод развития речи детей дошкольного возраста</vt:lpstr>
      <vt:lpstr>Пальчиковая гимнастика   «Мы во двор пошли гулять!»   </vt:lpstr>
      <vt:lpstr>Презентация PowerPoint</vt:lpstr>
      <vt:lpstr>Артикуляционная гимнастика</vt:lpstr>
      <vt:lpstr>Презентация PowerPoint</vt:lpstr>
      <vt:lpstr>Дыхательная гимнастика</vt:lpstr>
      <vt:lpstr>Презентация PowerPoint</vt:lpstr>
      <vt:lpstr>Выкладывание дорожек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ребенка с ограниченными возможностями здоровья в контексте семейного воспитания»</dc:title>
  <dc:creator>Семенов Александр Александрович</dc:creator>
  <cp:lastModifiedBy>Оксана</cp:lastModifiedBy>
  <cp:revision>13</cp:revision>
  <dcterms:created xsi:type="dcterms:W3CDTF">2024-05-12T11:14:46Z</dcterms:created>
  <dcterms:modified xsi:type="dcterms:W3CDTF">2025-03-11T06:56:29Z</dcterms:modified>
</cp:coreProperties>
</file>