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2" r:id="rId1"/>
    <p:sldMasterId id="2147483938" r:id="rId2"/>
    <p:sldMasterId id="2147483974" r:id="rId3"/>
    <p:sldMasterId id="2147484010" r:id="rId4"/>
  </p:sldMasterIdLst>
  <p:notesMasterIdLst>
    <p:notesMasterId r:id="rId23"/>
  </p:notesMasterIdLst>
  <p:sldIdLst>
    <p:sldId id="256" r:id="rId5"/>
    <p:sldId id="258" r:id="rId6"/>
    <p:sldId id="260" r:id="rId7"/>
    <p:sldId id="264" r:id="rId8"/>
    <p:sldId id="271" r:id="rId9"/>
    <p:sldId id="314" r:id="rId10"/>
    <p:sldId id="287" r:id="rId11"/>
    <p:sldId id="288" r:id="rId12"/>
    <p:sldId id="289" r:id="rId13"/>
    <p:sldId id="290" r:id="rId14"/>
    <p:sldId id="292" r:id="rId15"/>
    <p:sldId id="293" r:id="rId16"/>
    <p:sldId id="297" r:id="rId17"/>
    <p:sldId id="300" r:id="rId18"/>
    <p:sldId id="302" r:id="rId19"/>
    <p:sldId id="304" r:id="rId20"/>
    <p:sldId id="310" r:id="rId21"/>
    <p:sldId id="312" r:id="rId2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3284" autoAdjust="0"/>
  </p:normalViewPr>
  <p:slideViewPr>
    <p:cSldViewPr>
      <p:cViewPr varScale="1">
        <p:scale>
          <a:sx n="115" d="100"/>
          <a:sy n="115" d="100"/>
        </p:scale>
        <p:origin x="149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7F96-8ED7-40DF-97D5-1508314CD041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75255-B1D9-4803-B428-A24FA1ED6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362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75255-B1D9-4803-B428-A24FA1ED62F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786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61F90074-9FB6-4C4C-A2BA-28BB145E1BBB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2268AAFC-F3FA-4029-90B7-0155F22FA63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508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940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125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159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29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866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638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074-9FB6-4C4C-A2BA-28BB145E1BBB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8AAFC-F3FA-4029-90B7-0155F22FA63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11184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074-9FB6-4C4C-A2BA-28BB145E1BBB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8AAFC-F3FA-4029-90B7-0155F22FA63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353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3394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21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074-9FB6-4C4C-A2BA-28BB145E1BBB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8AAFC-F3FA-4029-90B7-0155F22FA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7348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559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4130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188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937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1864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759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904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82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7006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292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074-9FB6-4C4C-A2BA-28BB145E1BBB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8AAFC-F3FA-4029-90B7-0155F22FA636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8909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333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5555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6726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461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161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8596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6362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8939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6939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049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074-9FB6-4C4C-A2BA-28BB145E1BBB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8AAFC-F3FA-4029-90B7-0155F22FA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628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9916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3406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5472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3717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6269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7165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8492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1690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6732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6174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074-9FB6-4C4C-A2BA-28BB145E1BBB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8AAFC-F3FA-4029-90B7-0155F22FA636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4003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3696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9543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DC351305-F35E-4A0B-A477-FCAF47F9B36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1277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F5DFB6-532D-48A0-9E5F-727DF5799C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1994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BC1D32-2E61-4C65-9818-369BD85246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980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9C982F-F590-45F1-8DF9-CDCBAFCE6EF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2847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EDFEE-BED7-4D93-BB26-4B71765B27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4276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194721-1D13-4259-AC27-F47080A42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8894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E3FAE-DBB5-4859-B9AA-51B5128F1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2226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6AEE1B-7D86-4DC2-A7A4-2D7AE27328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969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074-9FB6-4C4C-A2BA-28BB145E1BBB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8AAFC-F3FA-4029-90B7-0155F22FA63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3571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1DE2F-CB4D-44E9-8973-979DF4C2A5D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5124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E5D23F-17B0-4B8A-A2FA-A8B6DB1CC4E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882271"/>
      </p:ext>
    </p:extLst>
  </p:cSld>
  <p:clrMapOvr>
    <a:masterClrMapping/>
  </p:clrMapOvr>
  <p:hf sldNum="0" hd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E5D23F-17B0-4B8A-A2FA-A8B6DB1CC4E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704524"/>
      </p:ext>
    </p:extLst>
  </p:cSld>
  <p:clrMapOvr>
    <a:masterClrMapping/>
  </p:clrMapOvr>
  <p:hf sldNum="0" hd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E5D23F-17B0-4B8A-A2FA-A8B6DB1CC4E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599844"/>
      </p:ext>
    </p:extLst>
  </p:cSld>
  <p:clrMapOvr>
    <a:masterClrMapping/>
  </p:clrMapOvr>
  <p:hf sldNum="0" hd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E5D23F-17B0-4B8A-A2FA-A8B6DB1CC4E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2611"/>
      </p:ext>
    </p:extLst>
  </p:cSld>
  <p:clrMapOvr>
    <a:masterClrMapping/>
  </p:clrMapOvr>
  <p:hf sldNum="0" hd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E5D23F-17B0-4B8A-A2FA-A8B6DB1CC4E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373618"/>
      </p:ext>
    </p:extLst>
  </p:cSld>
  <p:clrMapOvr>
    <a:masterClrMapping/>
  </p:clrMapOvr>
  <p:hf sldNum="0" hd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E5D23F-17B0-4B8A-A2FA-A8B6DB1CC4E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955090"/>
      </p:ext>
    </p:extLst>
  </p:cSld>
  <p:clrMapOvr>
    <a:masterClrMapping/>
  </p:clrMapOvr>
  <p:hf sldNum="0" hd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BCBF0-A843-48F3-8292-2BEB40EC5D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7250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CCBA88-3E6A-4A46-8733-F988C26A5D1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46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074-9FB6-4C4C-A2BA-28BB145E1BBB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8AAFC-F3FA-4029-90B7-0155F22FA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586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074-9FB6-4C4C-A2BA-28BB145E1BBB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8AAFC-F3FA-4029-90B7-0155F22FA63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8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074-9FB6-4C4C-A2BA-28BB145E1BBB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8AAFC-F3FA-4029-90B7-0155F22FA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2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3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  <p:sldLayoutId id="21474839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522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950" r:id="rId12"/>
    <p:sldLayoutId id="2147483951" r:id="rId13"/>
    <p:sldLayoutId id="2147483952" r:id="rId14"/>
    <p:sldLayoutId id="2147483953" r:id="rId15"/>
    <p:sldLayoutId id="2147483954" r:id="rId16"/>
    <p:sldLayoutId id="214748395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опубликовано на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www.logolife.ru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E5D23F-17B0-4B8A-A2FA-A8B6DB1CC4E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02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  <p:sldLayoutId id="2147483988" r:id="rId14"/>
    <p:sldLayoutId id="2147483989" r:id="rId15"/>
    <p:sldLayoutId id="2147483990" r:id="rId16"/>
    <p:sldLayoutId id="2147483991" r:id="rId17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980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  <p:sldLayoutId id="2147484026" r:id="rId16"/>
    <p:sldLayoutId id="214748402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271774" y="2132856"/>
            <a:ext cx="6600451" cy="226278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30" name="Picture 6" descr="https://krot.info/uploads/posts/2020-01/1579210443_19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2420888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2813">
              <a:defRPr/>
            </a:pPr>
            <a:r>
              <a:rPr lang="ru-RU" altLang="ru-RU" sz="3200" b="1" dirty="0" smtClean="0">
                <a:solidFill>
                  <a:schemeClr val="bg1"/>
                </a:solidFill>
              </a:rPr>
              <a:t>Консультация для родителей</a:t>
            </a:r>
          </a:p>
          <a:p>
            <a:pPr algn="ctr" defTabSz="912813">
              <a:defRPr/>
            </a:pPr>
            <a:r>
              <a:rPr lang="ru-RU" altLang="ru-RU" sz="3200" b="1" dirty="0" smtClean="0">
                <a:solidFill>
                  <a:schemeClr val="bg1"/>
                </a:solidFill>
              </a:rPr>
              <a:t>«Речевая подготовка детей к школе»</a:t>
            </a:r>
            <a:endParaRPr lang="ru-RU" altLang="ru-RU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4467652"/>
            <a:ext cx="33632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</a:rPr>
              <a:t>Подготовили</a:t>
            </a:r>
          </a:p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</a:rPr>
              <a:t>Учителя-логопеды:</a:t>
            </a:r>
          </a:p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</a:rPr>
              <a:t>Ибрагимова Г.Р., Семёнова А.И.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519584"/>
            <a:ext cx="8066087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2813">
              <a:defRPr/>
            </a:pPr>
            <a:r>
              <a:rPr lang="ru-RU" altLang="ru-RU" sz="1600" b="1" dirty="0">
                <a:solidFill>
                  <a:schemeClr val="bg1"/>
                </a:solidFill>
              </a:rPr>
              <a:t>МУНИЦИПАЛЬНОЕ БЮДЖЕТНОЕ ДОШКОЛЬНОЕ ОБРАЗОВАТЕЛЬНОЕ УЧРЕЖДЕНИЕ  ДЕТСКИЙ САД № 65 «ФЕСТИВАЛЬНЫЙ»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3225" y="5516563"/>
            <a:ext cx="829468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2813">
              <a:defRPr/>
            </a:pPr>
            <a:r>
              <a:rPr lang="ru-RU" altLang="ru-RU" sz="2000" b="1" dirty="0">
                <a:solidFill>
                  <a:schemeClr val="bg1"/>
                </a:solidFill>
              </a:rPr>
              <a:t>г. Сургут </a:t>
            </a:r>
          </a:p>
          <a:p>
            <a:pPr algn="ctr" defTabSz="912813">
              <a:defRPr/>
            </a:pPr>
            <a:r>
              <a:rPr lang="ru-RU" altLang="ru-RU" sz="2000" b="1" dirty="0">
                <a:solidFill>
                  <a:schemeClr val="bg1"/>
                </a:solidFill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67747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8655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u="sng" dirty="0" smtClean="0">
                <a:solidFill>
                  <a:srgbClr val="006600"/>
                </a:solidFill>
              </a:rPr>
              <a:t>Игра «Повтори</a:t>
            </a:r>
            <a:r>
              <a:rPr lang="ru-RU" sz="2600" b="1" u="sng" dirty="0" smtClean="0">
                <a:solidFill>
                  <a:srgbClr val="006600"/>
                </a:solidFill>
              </a:rPr>
              <a:t>»</a:t>
            </a:r>
            <a:endParaRPr lang="ru-RU" sz="2600" b="1" u="sng" dirty="0" smtClean="0">
              <a:solidFill>
                <a:srgbClr val="006600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2600" b="1" u="sng" dirty="0" smtClean="0">
                <a:solidFill>
                  <a:schemeClr val="tx2"/>
                </a:solidFill>
              </a:rPr>
              <a:t>Воспроизведение (повторение) слогов: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tx2"/>
                </a:solidFill>
              </a:rPr>
              <a:t>па-ба,  па–ба-па,  ба-па-па,  </a:t>
            </a:r>
            <a:r>
              <a:rPr lang="ru-RU" sz="2600" dirty="0" err="1" smtClean="0">
                <a:solidFill>
                  <a:schemeClr val="tx2"/>
                </a:solidFill>
              </a:rPr>
              <a:t>са-ша</a:t>
            </a:r>
            <a:r>
              <a:rPr lang="ru-RU" sz="2600" dirty="0" smtClean="0">
                <a:solidFill>
                  <a:schemeClr val="tx2"/>
                </a:solidFill>
              </a:rPr>
              <a:t>,  </a:t>
            </a:r>
            <a:r>
              <a:rPr lang="ru-RU" sz="2600" dirty="0" err="1" smtClean="0">
                <a:solidFill>
                  <a:schemeClr val="tx2"/>
                </a:solidFill>
              </a:rPr>
              <a:t>ша-са-са</a:t>
            </a:r>
            <a:r>
              <a:rPr lang="ru-RU" sz="2600" dirty="0" smtClean="0">
                <a:solidFill>
                  <a:schemeClr val="tx2"/>
                </a:solidFill>
              </a:rPr>
              <a:t>…</a:t>
            </a:r>
          </a:p>
          <a:p>
            <a:pPr marL="0" indent="0" algn="just">
              <a:buNone/>
            </a:pPr>
            <a:endParaRPr lang="ru-RU" sz="2600" b="1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ru-RU" sz="2600" b="1" dirty="0" smtClean="0">
                <a:solidFill>
                  <a:schemeClr val="tx2"/>
                </a:solidFill>
              </a:rPr>
              <a:t>2. </a:t>
            </a:r>
            <a:r>
              <a:rPr lang="ru-RU" sz="2600" b="1" u="sng" dirty="0" smtClean="0">
                <a:solidFill>
                  <a:schemeClr val="tx2"/>
                </a:solidFill>
              </a:rPr>
              <a:t>Воспроизведение (повторение) слов: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chemeClr val="tx2"/>
                </a:solidFill>
              </a:rPr>
              <a:t>п</a:t>
            </a:r>
            <a:r>
              <a:rPr lang="ru-RU" sz="2600" dirty="0" smtClean="0">
                <a:solidFill>
                  <a:schemeClr val="tx2"/>
                </a:solidFill>
              </a:rPr>
              <a:t>олено-колено,  мак-бак-так,  будка-утка-дудка…</a:t>
            </a:r>
            <a:endParaRPr lang="ru-RU" sz="2600" dirty="0">
              <a:solidFill>
                <a:schemeClr val="tx2"/>
              </a:solidFill>
            </a:endParaRPr>
          </a:p>
        </p:txBody>
      </p:sp>
      <p:pic>
        <p:nvPicPr>
          <p:cNvPr id="4" name="Picture 2" descr="C:\Users\user\Pictures\j1_1_4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73016"/>
            <a:ext cx="3600400" cy="284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63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Autofit/>
          </a:bodyPr>
          <a:lstStyle/>
          <a:p>
            <a:r>
              <a:rPr lang="ru-RU" sz="2600" b="1" u="sng" dirty="0" smtClean="0">
                <a:solidFill>
                  <a:srgbClr val="FF0000"/>
                </a:solidFill>
              </a:rPr>
              <a:t/>
            </a:r>
            <a:br>
              <a:rPr lang="ru-RU" sz="2600" b="1" u="sng" dirty="0" smtClean="0">
                <a:solidFill>
                  <a:srgbClr val="FF0000"/>
                </a:solidFill>
              </a:rPr>
            </a:br>
            <a:r>
              <a:rPr lang="ru-RU" sz="2400" b="1" u="sng" dirty="0" smtClean="0">
                <a:solidFill>
                  <a:srgbClr val="006600"/>
                </a:solidFill>
              </a:rPr>
              <a:t>3-ий параметр речевой готовности:</a:t>
            </a:r>
            <a:br>
              <a:rPr lang="ru-RU" sz="2400" b="1" u="sng" dirty="0" smtClean="0">
                <a:solidFill>
                  <a:srgbClr val="006600"/>
                </a:solidFill>
              </a:rPr>
            </a:br>
            <a:r>
              <a:rPr lang="ru-RU" sz="2400" b="1" u="sng" dirty="0" smtClean="0">
                <a:solidFill>
                  <a:srgbClr val="006600"/>
                </a:solidFill>
              </a:rPr>
              <a:t>готовность к анализу и синтезу звукового состава слова </a:t>
            </a:r>
            <a:r>
              <a:rPr lang="ru-RU" sz="2400" b="1" u="sng" dirty="0" smtClean="0">
                <a:solidFill>
                  <a:srgbClr val="FF0000"/>
                </a:solidFill>
              </a:rPr>
              <a:t/>
            </a:r>
            <a:br>
              <a:rPr lang="ru-RU" sz="2400" b="1" u="sng" dirty="0" smtClean="0">
                <a:solidFill>
                  <a:srgbClr val="FF0000"/>
                </a:solidFill>
              </a:rPr>
            </a:br>
            <a:endParaRPr lang="ru-RU" sz="2600" b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3100" b="1" dirty="0" smtClean="0">
              <a:solidFill>
                <a:srgbClr val="FF0000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100" b="1" dirty="0" smtClean="0">
                <a:solidFill>
                  <a:srgbClr val="FF0000"/>
                </a:solidFill>
              </a:rPr>
              <a:t>1. Ребёнку необходимо дать представление о том: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100" dirty="0" smtClean="0">
                <a:solidFill>
                  <a:schemeClr val="tx2"/>
                </a:solidFill>
              </a:rPr>
              <a:t>- что такое «предложение», «слово», «слог», «звук»;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100" dirty="0" smtClean="0">
                <a:solidFill>
                  <a:schemeClr val="tx2"/>
                </a:solidFill>
              </a:rPr>
              <a:t>- что предложение состоит из слов, слово состоит из слогов, слог состоит из звуков.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100" b="1" dirty="0" smtClean="0">
                <a:solidFill>
                  <a:srgbClr val="FF0000"/>
                </a:solidFill>
              </a:rPr>
              <a:t>2. Ребёнка нужно научить: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100" dirty="0" smtClean="0">
                <a:solidFill>
                  <a:schemeClr val="tx2"/>
                </a:solidFill>
              </a:rPr>
              <a:t>- анализировать предложения (делить </a:t>
            </a:r>
            <a:r>
              <a:rPr lang="ru-RU" sz="3400" dirty="0" smtClean="0">
                <a:solidFill>
                  <a:schemeClr val="tx2"/>
                </a:solidFill>
              </a:rPr>
              <a:t>предложения на слова, определять количество и </a:t>
            </a:r>
            <a:r>
              <a:rPr lang="ru-RU" sz="3100" dirty="0" smtClean="0">
                <a:solidFill>
                  <a:schemeClr val="tx2"/>
                </a:solidFill>
              </a:rPr>
              <a:t>последовательность слов в предложении);</a:t>
            </a:r>
          </a:p>
          <a:p>
            <a:pPr marL="0" lvl="0" indent="0">
              <a:buNone/>
            </a:pPr>
            <a:r>
              <a:rPr lang="ru-RU" sz="3100" dirty="0">
                <a:solidFill>
                  <a:schemeClr val="tx1"/>
                </a:solidFill>
              </a:rPr>
              <a:t>- делить слова на слоги, определять количество слогов в слове.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ru-RU" sz="3100" b="1" dirty="0" smtClean="0">
              <a:solidFill>
                <a:schemeClr val="tx2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dirty="0" smtClean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9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5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6600"/>
                </a:solidFill>
              </a:rPr>
              <a:t>Также необходимо дать представления о звуках: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- звуки делятся на гласные и согласные;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- согласные звуки бывают звонкими и глухими, твёрдыми и мягкими.</a:t>
            </a:r>
          </a:p>
          <a:p>
            <a:pPr marL="0" indent="0" algn="ctr">
              <a:buNone/>
            </a:pPr>
            <a:r>
              <a:rPr lang="ru-RU" sz="2800" dirty="0">
                <a:solidFill>
                  <a:schemeClr val="tx2"/>
                </a:solidFill>
              </a:rPr>
              <a:t> 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u="sng" dirty="0" smtClean="0">
                <a:solidFill>
                  <a:schemeClr val="tx2"/>
                </a:solidFill>
              </a:rPr>
              <a:t>Научить: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-  выделять заданные звуки среди других звуков;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- соотносить звуки с буквами;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- выделять на слух слова с заданным звуком;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- определять место звука в слове: в слове </a:t>
            </a:r>
            <a:r>
              <a:rPr lang="ru-RU" sz="2800" i="1" u="sng" dirty="0" smtClean="0">
                <a:solidFill>
                  <a:schemeClr val="tx2"/>
                </a:solidFill>
              </a:rPr>
              <a:t>МАЛИНА</a:t>
            </a:r>
            <a:r>
              <a:rPr lang="ru-RU" sz="2800" dirty="0" smtClean="0">
                <a:solidFill>
                  <a:schemeClr val="tx2"/>
                </a:solidFill>
              </a:rPr>
              <a:t> звук </a:t>
            </a:r>
            <a:r>
              <a:rPr lang="en-US" sz="2800" dirty="0" smtClean="0">
                <a:solidFill>
                  <a:schemeClr val="tx2"/>
                </a:solidFill>
              </a:rPr>
              <a:t>[</a:t>
            </a:r>
            <a:r>
              <a:rPr lang="ru-RU" sz="2800" dirty="0" smtClean="0">
                <a:solidFill>
                  <a:schemeClr val="tx2"/>
                </a:solidFill>
              </a:rPr>
              <a:t>м</a:t>
            </a:r>
            <a:r>
              <a:rPr lang="en-US" sz="2800" dirty="0" smtClean="0">
                <a:solidFill>
                  <a:schemeClr val="tx2"/>
                </a:solidFill>
              </a:rPr>
              <a:t>]</a:t>
            </a:r>
            <a:r>
              <a:rPr lang="ru-RU" sz="2800" dirty="0" smtClean="0">
                <a:solidFill>
                  <a:schemeClr val="tx2"/>
                </a:solidFill>
              </a:rPr>
              <a:t> находится в начале слова, в слове </a:t>
            </a:r>
            <a:r>
              <a:rPr lang="ru-RU" sz="2800" i="1" u="sng" dirty="0" smtClean="0">
                <a:solidFill>
                  <a:schemeClr val="tx2"/>
                </a:solidFill>
              </a:rPr>
              <a:t>КОМНАТА</a:t>
            </a:r>
            <a:r>
              <a:rPr lang="ru-RU" sz="2800" dirty="0" smtClean="0">
                <a:solidFill>
                  <a:schemeClr val="tx2"/>
                </a:solidFill>
              </a:rPr>
              <a:t> в середине слова, в слове </a:t>
            </a:r>
            <a:r>
              <a:rPr lang="ru-RU" sz="2800" i="1" u="sng" dirty="0" smtClean="0">
                <a:solidFill>
                  <a:schemeClr val="tx2"/>
                </a:solidFill>
              </a:rPr>
              <a:t>ДОМ</a:t>
            </a:r>
            <a:r>
              <a:rPr lang="ru-RU" sz="2800" dirty="0" smtClean="0">
                <a:solidFill>
                  <a:schemeClr val="tx2"/>
                </a:solidFill>
              </a:rPr>
              <a:t> – в конце слова;</a:t>
            </a:r>
          </a:p>
          <a:p>
            <a:pPr marL="0" lv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- </a:t>
            </a:r>
            <a:r>
              <a:rPr lang="ru-RU" sz="2800" dirty="0" smtClean="0">
                <a:solidFill>
                  <a:schemeClr val="tx1"/>
                </a:solidFill>
              </a:rPr>
              <a:t>определять последовательность звуков в слове: в слове </a:t>
            </a:r>
            <a:r>
              <a:rPr lang="ru-RU" sz="2800" i="1" u="sng" dirty="0" smtClean="0">
                <a:solidFill>
                  <a:schemeClr val="tx1"/>
                </a:solidFill>
              </a:rPr>
              <a:t>МАК</a:t>
            </a:r>
            <a:r>
              <a:rPr lang="ru-RU" sz="2800" dirty="0" smtClean="0">
                <a:solidFill>
                  <a:schemeClr val="tx1"/>
                </a:solidFill>
              </a:rPr>
              <a:t> первый звук </a:t>
            </a:r>
            <a:r>
              <a:rPr lang="en-US" sz="2800" dirty="0" smtClean="0">
                <a:solidFill>
                  <a:schemeClr val="tx1"/>
                </a:solidFill>
              </a:rPr>
              <a:t>[</a:t>
            </a:r>
            <a:r>
              <a:rPr lang="ru-RU" sz="2800" dirty="0" smtClean="0">
                <a:solidFill>
                  <a:schemeClr val="tx1"/>
                </a:solidFill>
              </a:rPr>
              <a:t>м</a:t>
            </a:r>
            <a:r>
              <a:rPr lang="en-US" sz="2800" dirty="0" smtClean="0">
                <a:solidFill>
                  <a:schemeClr val="tx1"/>
                </a:solidFill>
              </a:rPr>
              <a:t>]</a:t>
            </a:r>
            <a:r>
              <a:rPr lang="ru-RU" sz="2800" dirty="0" smtClean="0">
                <a:solidFill>
                  <a:schemeClr val="tx1"/>
                </a:solidFill>
              </a:rPr>
              <a:t>, второй – </a:t>
            </a:r>
            <a:r>
              <a:rPr lang="en-US" sz="2800" dirty="0" smtClean="0">
                <a:solidFill>
                  <a:schemeClr val="tx1"/>
                </a:solidFill>
              </a:rPr>
              <a:t>[</a:t>
            </a:r>
            <a:r>
              <a:rPr lang="ru-RU" sz="2800" dirty="0" smtClean="0">
                <a:solidFill>
                  <a:schemeClr val="tx1"/>
                </a:solidFill>
              </a:rPr>
              <a:t>а</a:t>
            </a:r>
            <a:r>
              <a:rPr lang="en-US" sz="2800" dirty="0" smtClean="0">
                <a:solidFill>
                  <a:schemeClr val="tx1"/>
                </a:solidFill>
              </a:rPr>
              <a:t>]</a:t>
            </a:r>
            <a:r>
              <a:rPr lang="ru-RU" sz="2800" dirty="0" smtClean="0">
                <a:solidFill>
                  <a:schemeClr val="tx1"/>
                </a:solidFill>
              </a:rPr>
              <a:t>, третий – </a:t>
            </a:r>
            <a:r>
              <a:rPr lang="en-US" sz="2800" dirty="0" smtClean="0">
                <a:solidFill>
                  <a:schemeClr val="tx1"/>
                </a:solidFill>
              </a:rPr>
              <a:t>[</a:t>
            </a:r>
            <a:r>
              <a:rPr lang="ru-RU" sz="2800" dirty="0" smtClean="0">
                <a:solidFill>
                  <a:schemeClr val="tx1"/>
                </a:solidFill>
              </a:rPr>
              <a:t>к</a:t>
            </a:r>
            <a:r>
              <a:rPr lang="en-US" sz="2800" dirty="0" smtClean="0">
                <a:solidFill>
                  <a:schemeClr val="tx1"/>
                </a:solidFill>
              </a:rPr>
              <a:t>]</a:t>
            </a:r>
            <a:r>
              <a:rPr lang="ru-RU" sz="2800" dirty="0" smtClean="0">
                <a:solidFill>
                  <a:schemeClr val="tx1"/>
                </a:solidFill>
              </a:rPr>
              <a:t>;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- c</a:t>
            </a:r>
            <a:r>
              <a:rPr lang="ru-RU" sz="2800" dirty="0" smtClean="0">
                <a:solidFill>
                  <a:schemeClr val="tx1"/>
                </a:solidFill>
              </a:rPr>
              <a:t>оставлять слова из звуков: </a:t>
            </a:r>
            <a:r>
              <a:rPr lang="en-US" sz="2800" dirty="0" smtClean="0">
                <a:solidFill>
                  <a:schemeClr val="tx1"/>
                </a:solidFill>
              </a:rPr>
              <a:t>[</a:t>
            </a:r>
            <a:r>
              <a:rPr lang="ru-RU" sz="2800" dirty="0" smtClean="0">
                <a:solidFill>
                  <a:schemeClr val="tx1"/>
                </a:solidFill>
              </a:rPr>
              <a:t>к</a:t>
            </a:r>
            <a:r>
              <a:rPr lang="en-US" sz="2800" dirty="0" smtClean="0">
                <a:solidFill>
                  <a:schemeClr val="tx1"/>
                </a:solidFill>
              </a:rPr>
              <a:t>]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smtClean="0">
                <a:solidFill>
                  <a:schemeClr val="tx1"/>
                </a:solidFill>
              </a:rPr>
              <a:t>[</a:t>
            </a:r>
            <a:r>
              <a:rPr lang="ru-RU" sz="2800" dirty="0" smtClean="0">
                <a:solidFill>
                  <a:schemeClr val="tx1"/>
                </a:solidFill>
              </a:rPr>
              <a:t>и</a:t>
            </a:r>
            <a:r>
              <a:rPr lang="en-US" sz="2800" dirty="0" smtClean="0">
                <a:solidFill>
                  <a:schemeClr val="tx1"/>
                </a:solidFill>
              </a:rPr>
              <a:t>]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smtClean="0">
                <a:solidFill>
                  <a:schemeClr val="tx1"/>
                </a:solidFill>
              </a:rPr>
              <a:t>[</a:t>
            </a:r>
            <a:r>
              <a:rPr lang="ru-RU" sz="2800" dirty="0" smtClean="0">
                <a:solidFill>
                  <a:schemeClr val="tx1"/>
                </a:solidFill>
              </a:rPr>
              <a:t>т</a:t>
            </a:r>
            <a:r>
              <a:rPr lang="en-US" sz="2800" dirty="0" smtClean="0">
                <a:solidFill>
                  <a:schemeClr val="tx1"/>
                </a:solidFill>
              </a:rPr>
              <a:t>]</a:t>
            </a:r>
            <a:r>
              <a:rPr lang="ru-RU" sz="2800" dirty="0" smtClean="0">
                <a:solidFill>
                  <a:schemeClr val="tx1"/>
                </a:solidFill>
              </a:rPr>
              <a:t> – </a:t>
            </a:r>
            <a:r>
              <a:rPr lang="ru-RU" sz="2800" i="1" u="sng" dirty="0" smtClean="0">
                <a:solidFill>
                  <a:schemeClr val="tx1"/>
                </a:solidFill>
              </a:rPr>
              <a:t>КИТ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buFontTx/>
              <a:buChar char="-"/>
            </a:pPr>
            <a:endParaRPr lang="ru-RU" sz="2600" b="1" dirty="0" smtClean="0">
              <a:solidFill>
                <a:schemeClr val="tx2"/>
              </a:solidFill>
            </a:endParaRPr>
          </a:p>
          <a:p>
            <a:pPr algn="just">
              <a:buFontTx/>
              <a:buChar char="-"/>
            </a:pPr>
            <a:endParaRPr lang="ru-RU" sz="2900" b="1" dirty="0" smtClean="0">
              <a:solidFill>
                <a:schemeClr val="tx2"/>
              </a:solidFill>
            </a:endParaRPr>
          </a:p>
          <a:p>
            <a:pPr algn="just">
              <a:buFontTx/>
              <a:buChar char="-"/>
            </a:pPr>
            <a:endParaRPr lang="ru-RU" sz="29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32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900" b="1" u="sng" dirty="0" smtClean="0">
                <a:solidFill>
                  <a:srgbClr val="FF0000"/>
                </a:solidFill>
              </a:rPr>
              <a:t/>
            </a:r>
            <a:br>
              <a:rPr lang="ru-RU" sz="2900" b="1" u="sng" dirty="0" smtClean="0">
                <a:solidFill>
                  <a:srgbClr val="FF0000"/>
                </a:solidFill>
              </a:rPr>
            </a:br>
            <a:r>
              <a:rPr lang="ru-RU" sz="2900" b="1" u="sng" dirty="0" smtClean="0">
                <a:solidFill>
                  <a:srgbClr val="006600"/>
                </a:solidFill>
              </a:rPr>
              <a:t>4-ый </a:t>
            </a:r>
            <a:r>
              <a:rPr lang="ru-RU" sz="2900" b="1" u="sng" dirty="0">
                <a:solidFill>
                  <a:srgbClr val="006600"/>
                </a:solidFill>
              </a:rPr>
              <a:t>параметр речевой готовности</a:t>
            </a:r>
            <a:r>
              <a:rPr lang="ru-RU" sz="2900" b="1" u="sng" dirty="0" smtClean="0">
                <a:solidFill>
                  <a:srgbClr val="006600"/>
                </a:solidFill>
              </a:rPr>
              <a:t>:</a:t>
            </a:r>
            <a:br>
              <a:rPr lang="ru-RU" sz="2900" b="1" u="sng" dirty="0" smtClean="0">
                <a:solidFill>
                  <a:srgbClr val="006600"/>
                </a:solidFill>
              </a:rPr>
            </a:br>
            <a:r>
              <a:rPr lang="ru-RU" sz="2900" b="1" u="sng" dirty="0" smtClean="0">
                <a:solidFill>
                  <a:srgbClr val="006600"/>
                </a:solidFill>
              </a:rPr>
              <a:t>соответствие словарного запаса возрастной норме</a:t>
            </a:r>
            <a:r>
              <a:rPr lang="ru-RU" sz="2900" b="1" u="sng" dirty="0" smtClean="0">
                <a:solidFill>
                  <a:srgbClr val="FF0000"/>
                </a:solidFill>
              </a:rPr>
              <a:t> </a:t>
            </a:r>
            <a:r>
              <a:rPr lang="ru-RU" sz="2900" b="1" u="sng" dirty="0">
                <a:solidFill>
                  <a:srgbClr val="FF0000"/>
                </a:solidFill>
              </a:rPr>
              <a:t/>
            </a:r>
            <a:br>
              <a:rPr lang="ru-RU" sz="2900" b="1" u="sng" dirty="0">
                <a:solidFill>
                  <a:srgbClr val="FF0000"/>
                </a:solidFill>
              </a:rPr>
            </a:br>
            <a:endParaRPr lang="ru-RU" sz="29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900" dirty="0" smtClean="0"/>
              <a:t>   </a:t>
            </a:r>
            <a:r>
              <a:rPr lang="ru-RU" sz="2000" b="1" dirty="0" smtClean="0">
                <a:solidFill>
                  <a:srgbClr val="FF0000"/>
                </a:solidFill>
              </a:rPr>
              <a:t>Ребёнка необходимо научить: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- обобщать предметы по группам: </a:t>
            </a:r>
            <a:r>
              <a:rPr lang="ru-RU" sz="2000" b="1" i="1" dirty="0" smtClean="0">
                <a:solidFill>
                  <a:schemeClr val="tx2"/>
                </a:solidFill>
              </a:rPr>
              <a:t>овощи, фрукты, мебель, посуда, транспорт…;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- подбирать признаки к предмету </a:t>
            </a:r>
            <a:r>
              <a:rPr lang="ru-RU" sz="2000" b="1" i="1" dirty="0" smtClean="0">
                <a:solidFill>
                  <a:schemeClr val="tx2"/>
                </a:solidFill>
              </a:rPr>
              <a:t>(яблоко – сочное, красное, ароматное…);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- подбирать действия к предмету </a:t>
            </a:r>
            <a:r>
              <a:rPr lang="ru-RU" sz="2000" b="1" i="1" dirty="0" smtClean="0">
                <a:solidFill>
                  <a:schemeClr val="tx2"/>
                </a:solidFill>
              </a:rPr>
              <a:t>(снег – идёт, падает, кружится…);</a:t>
            </a:r>
          </a:p>
          <a:p>
            <a:pPr marL="0" indent="0" algn="just">
              <a:buNone/>
            </a:pPr>
            <a:r>
              <a:rPr lang="en-US" sz="2000" b="1" dirty="0" smtClean="0">
                <a:solidFill>
                  <a:schemeClr val="tx2"/>
                </a:solidFill>
              </a:rPr>
              <a:t>-</a:t>
            </a:r>
            <a:r>
              <a:rPr lang="ru-RU" sz="2000" b="1" dirty="0" smtClean="0">
                <a:solidFill>
                  <a:schemeClr val="tx2"/>
                </a:solidFill>
              </a:rPr>
              <a:t>подбирать </a:t>
            </a:r>
            <a:r>
              <a:rPr lang="ru-RU" sz="2000" b="1" dirty="0" smtClean="0">
                <a:solidFill>
                  <a:schemeClr val="tx2"/>
                </a:solidFill>
              </a:rPr>
              <a:t>предмет к действию </a:t>
            </a:r>
            <a:r>
              <a:rPr lang="ru-RU" sz="2000" b="1" i="1" dirty="0" smtClean="0">
                <a:solidFill>
                  <a:schemeClr val="tx2"/>
                </a:solidFill>
              </a:rPr>
              <a:t>(идёт – снег, дождь, человек, время…);</a:t>
            </a:r>
          </a:p>
          <a:p>
            <a:pPr marL="0" lvl="0" indent="0" algn="just">
              <a:buNone/>
            </a:pPr>
            <a:r>
              <a:rPr lang="ru-RU" sz="2000" b="1" dirty="0">
                <a:solidFill>
                  <a:schemeClr val="tx1"/>
                </a:solidFill>
              </a:rPr>
              <a:t>- подбирать антонимы – слова с противоположным значением </a:t>
            </a:r>
            <a:r>
              <a:rPr lang="ru-RU" sz="2000" b="1" i="1" dirty="0">
                <a:solidFill>
                  <a:schemeClr val="tx1"/>
                </a:solidFill>
              </a:rPr>
              <a:t>(высокий-низкий, пустой-полный, говорить-молчать…);</a:t>
            </a:r>
          </a:p>
          <a:p>
            <a:pPr marL="0" lvl="0" indent="0" algn="just">
              <a:buNone/>
            </a:pPr>
            <a:r>
              <a:rPr lang="ru-RU" sz="2000" b="1" dirty="0">
                <a:solidFill>
                  <a:schemeClr val="tx1"/>
                </a:solidFill>
              </a:rPr>
              <a:t>- подбирать синонимы – слова близкие по значению </a:t>
            </a:r>
            <a:r>
              <a:rPr lang="ru-RU" sz="2000" b="1" i="1" dirty="0">
                <a:solidFill>
                  <a:schemeClr val="tx1"/>
                </a:solidFill>
              </a:rPr>
              <a:t>(смелый-храбрый, отважный; бежать-нестись, мчаться…).</a:t>
            </a:r>
          </a:p>
          <a:p>
            <a:pPr algn="just">
              <a:buFontTx/>
              <a:buChar char="-"/>
            </a:pPr>
            <a:endParaRPr lang="ru-RU" sz="2000" b="1" i="1" dirty="0" smtClean="0">
              <a:solidFill>
                <a:schemeClr val="tx2"/>
              </a:solidFill>
            </a:endParaRPr>
          </a:p>
          <a:p>
            <a:pPr algn="just">
              <a:buFontTx/>
              <a:buChar char="-"/>
            </a:pPr>
            <a:endParaRPr lang="ru-RU" sz="29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600" b="1" u="sng" dirty="0">
                <a:solidFill>
                  <a:srgbClr val="006600"/>
                </a:solidFill>
              </a:rPr>
              <a:t>5-ый параметр речевой готовности:</a:t>
            </a:r>
            <a:br>
              <a:rPr lang="ru-RU" sz="2600" b="1" u="sng" dirty="0">
                <a:solidFill>
                  <a:srgbClr val="006600"/>
                </a:solidFill>
              </a:rPr>
            </a:br>
            <a:r>
              <a:rPr lang="ru-RU" sz="2600" b="1" u="sng" dirty="0">
                <a:solidFill>
                  <a:srgbClr val="006600"/>
                </a:solidFill>
              </a:rPr>
              <a:t>грамматически правильная речь</a:t>
            </a:r>
            <a:endParaRPr lang="ru-RU" sz="2600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80520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900" dirty="0" smtClean="0"/>
              <a:t>   </a:t>
            </a:r>
            <a:r>
              <a:rPr lang="ru-RU" sz="2600" b="1" dirty="0" smtClean="0">
                <a:solidFill>
                  <a:srgbClr val="FF0000"/>
                </a:solidFill>
              </a:rPr>
              <a:t>Ребёнок учится: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tx2"/>
                </a:solidFill>
              </a:rPr>
              <a:t>- образовывать множественное число существительных </a:t>
            </a:r>
            <a:r>
              <a:rPr lang="ru-RU" sz="2600" i="1" dirty="0" smtClean="0">
                <a:solidFill>
                  <a:schemeClr val="tx2"/>
                </a:solidFill>
              </a:rPr>
              <a:t>(дом-дома,</a:t>
            </a:r>
          </a:p>
          <a:p>
            <a:pPr marL="0" indent="0" algn="just">
              <a:buNone/>
            </a:pPr>
            <a:r>
              <a:rPr lang="ru-RU" sz="2600" i="1" dirty="0">
                <a:solidFill>
                  <a:schemeClr val="tx2"/>
                </a:solidFill>
              </a:rPr>
              <a:t> </a:t>
            </a:r>
            <a:r>
              <a:rPr lang="ru-RU" sz="2600" i="1" dirty="0" smtClean="0">
                <a:solidFill>
                  <a:schemeClr val="tx2"/>
                </a:solidFill>
              </a:rPr>
              <a:t> окно-окна);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tx2"/>
                </a:solidFill>
              </a:rPr>
              <a:t>- согласовывать прилагательные с существительными </a:t>
            </a:r>
            <a:r>
              <a:rPr lang="ru-RU" sz="2600" i="1" dirty="0" smtClean="0">
                <a:solidFill>
                  <a:schemeClr val="tx2"/>
                </a:solidFill>
              </a:rPr>
              <a:t>(красн</a:t>
            </a:r>
            <a:r>
              <a:rPr lang="ru-RU" sz="2600" i="1" u="sng" dirty="0" smtClean="0">
                <a:solidFill>
                  <a:schemeClr val="tx2"/>
                </a:solidFill>
              </a:rPr>
              <a:t>ое</a:t>
            </a:r>
            <a:r>
              <a:rPr lang="ru-RU" sz="2600" i="1" dirty="0" smtClean="0">
                <a:solidFill>
                  <a:schemeClr val="tx2"/>
                </a:solidFill>
              </a:rPr>
              <a:t> яблоко,</a:t>
            </a:r>
          </a:p>
          <a:p>
            <a:pPr marL="0" indent="0" algn="just">
              <a:buNone/>
            </a:pPr>
            <a:r>
              <a:rPr lang="ru-RU" sz="2600" i="1" dirty="0">
                <a:solidFill>
                  <a:schemeClr val="tx2"/>
                </a:solidFill>
              </a:rPr>
              <a:t> </a:t>
            </a:r>
            <a:r>
              <a:rPr lang="ru-RU" sz="2600" i="1" dirty="0" smtClean="0">
                <a:solidFill>
                  <a:schemeClr val="tx2"/>
                </a:solidFill>
              </a:rPr>
              <a:t> но красн</a:t>
            </a:r>
            <a:r>
              <a:rPr lang="ru-RU" sz="2600" i="1" u="sng" dirty="0" smtClean="0">
                <a:solidFill>
                  <a:schemeClr val="tx2"/>
                </a:solidFill>
              </a:rPr>
              <a:t>ый</a:t>
            </a:r>
            <a:r>
              <a:rPr lang="ru-RU" sz="2600" i="1" dirty="0" smtClean="0">
                <a:solidFill>
                  <a:schemeClr val="tx2"/>
                </a:solidFill>
              </a:rPr>
              <a:t> бант);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tx2"/>
                </a:solidFill>
              </a:rPr>
              <a:t>- образовывать слова с уменьшительно-ласкательными суффиксами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chemeClr val="tx2"/>
                </a:solidFill>
              </a:rPr>
              <a:t> </a:t>
            </a:r>
            <a:r>
              <a:rPr lang="ru-RU" sz="2600" dirty="0" smtClean="0">
                <a:solidFill>
                  <a:schemeClr val="tx2"/>
                </a:solidFill>
              </a:rPr>
              <a:t> </a:t>
            </a:r>
            <a:r>
              <a:rPr lang="ru-RU" sz="2600" i="1" dirty="0" smtClean="0">
                <a:solidFill>
                  <a:schemeClr val="tx2"/>
                </a:solidFill>
              </a:rPr>
              <a:t>(голова-головушка, стол-столик);</a:t>
            </a:r>
          </a:p>
          <a:p>
            <a:pPr marL="0" indent="0" algn="just">
              <a:buNone/>
            </a:pPr>
            <a:r>
              <a:rPr lang="ru-RU" sz="2600" i="1" dirty="0" smtClean="0">
                <a:solidFill>
                  <a:schemeClr val="tx2"/>
                </a:solidFill>
              </a:rPr>
              <a:t>- образовывать притяжательные прилагательные (лиса-хвост </a:t>
            </a:r>
            <a:r>
              <a:rPr lang="ru-RU" sz="2600" i="1" u="sng" dirty="0" smtClean="0">
                <a:solidFill>
                  <a:schemeClr val="tx2"/>
                </a:solidFill>
              </a:rPr>
              <a:t>лисий</a:t>
            </a:r>
            <a:r>
              <a:rPr lang="ru-RU" sz="2600" i="1" dirty="0" smtClean="0">
                <a:solidFill>
                  <a:schemeClr val="tx2"/>
                </a:solidFill>
              </a:rPr>
              <a:t>,</a:t>
            </a:r>
          </a:p>
          <a:p>
            <a:pPr marL="0" indent="0" algn="just">
              <a:buNone/>
            </a:pPr>
            <a:r>
              <a:rPr lang="ru-RU" sz="2600" i="1" dirty="0" smtClean="0">
                <a:solidFill>
                  <a:schemeClr val="tx2"/>
                </a:solidFill>
              </a:rPr>
              <a:t>  медведь-берлога </a:t>
            </a:r>
            <a:r>
              <a:rPr lang="ru-RU" sz="2600" i="1" u="sng" dirty="0" smtClean="0">
                <a:solidFill>
                  <a:schemeClr val="tx2"/>
                </a:solidFill>
              </a:rPr>
              <a:t>медвежья</a:t>
            </a:r>
            <a:r>
              <a:rPr lang="ru-RU" sz="2600" i="1" dirty="0" smtClean="0">
                <a:solidFill>
                  <a:schemeClr val="tx2"/>
                </a:solidFill>
              </a:rPr>
              <a:t>);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tx2"/>
                </a:solidFill>
              </a:rPr>
              <a:t>- образовывать приставочные глаголы </a:t>
            </a:r>
            <a:r>
              <a:rPr lang="ru-RU" sz="2600" i="1" dirty="0" smtClean="0">
                <a:solidFill>
                  <a:schemeClr val="tx2"/>
                </a:solidFill>
              </a:rPr>
              <a:t>(Мальчик к дому </a:t>
            </a:r>
            <a:r>
              <a:rPr lang="ru-RU" sz="2600" i="1" u="sng" dirty="0" smtClean="0">
                <a:solidFill>
                  <a:schemeClr val="tx2"/>
                </a:solidFill>
              </a:rPr>
              <a:t>подходит</a:t>
            </a:r>
            <a:r>
              <a:rPr lang="ru-RU" sz="2600" i="1" dirty="0">
                <a:solidFill>
                  <a:schemeClr val="tx2"/>
                </a:solidFill>
              </a:rPr>
              <a:t> </a:t>
            </a:r>
            <a:r>
              <a:rPr lang="ru-RU" sz="2600" i="1" dirty="0" smtClean="0">
                <a:solidFill>
                  <a:schemeClr val="tx2"/>
                </a:solidFill>
              </a:rPr>
              <a:t>- в дом </a:t>
            </a:r>
            <a:r>
              <a:rPr lang="ru-RU" sz="2600" i="1" u="sng" dirty="0" smtClean="0">
                <a:solidFill>
                  <a:schemeClr val="tx2"/>
                </a:solidFill>
              </a:rPr>
              <a:t>заходит</a:t>
            </a:r>
            <a:r>
              <a:rPr lang="ru-RU" sz="2600" i="1" dirty="0">
                <a:solidFill>
                  <a:schemeClr val="tx2"/>
                </a:solidFill>
              </a:rPr>
              <a:t> </a:t>
            </a:r>
            <a:r>
              <a:rPr lang="ru-RU" sz="2600" i="1" dirty="0" smtClean="0">
                <a:solidFill>
                  <a:schemeClr val="tx2"/>
                </a:solidFill>
              </a:rPr>
              <a:t>- из дома </a:t>
            </a:r>
            <a:r>
              <a:rPr lang="ru-RU" sz="2600" i="1" u="sng" dirty="0" smtClean="0">
                <a:solidFill>
                  <a:schemeClr val="tx2"/>
                </a:solidFill>
              </a:rPr>
              <a:t>выходит</a:t>
            </a:r>
            <a:r>
              <a:rPr lang="ru-RU" sz="2600" i="1" dirty="0">
                <a:solidFill>
                  <a:schemeClr val="tx2"/>
                </a:solidFill>
              </a:rPr>
              <a:t> </a:t>
            </a:r>
            <a:r>
              <a:rPr lang="ru-RU" sz="2600" i="1" dirty="0" smtClean="0">
                <a:solidFill>
                  <a:schemeClr val="tx2"/>
                </a:solidFill>
              </a:rPr>
              <a:t>- дом </a:t>
            </a:r>
            <a:r>
              <a:rPr lang="ru-RU" sz="2600" i="1" u="sng" dirty="0" smtClean="0">
                <a:solidFill>
                  <a:schemeClr val="tx2"/>
                </a:solidFill>
              </a:rPr>
              <a:t>обходит</a:t>
            </a:r>
            <a:r>
              <a:rPr lang="ru-RU" sz="2600" i="1" dirty="0" smtClean="0">
                <a:solidFill>
                  <a:schemeClr val="tx2"/>
                </a:solidFill>
              </a:rPr>
              <a:t>);</a:t>
            </a:r>
          </a:p>
          <a:p>
            <a:pPr marL="0" indent="0" algn="just">
              <a:buNone/>
            </a:pPr>
            <a:r>
              <a:rPr lang="ru-RU" sz="2600" i="1" dirty="0" smtClean="0">
                <a:solidFill>
                  <a:schemeClr val="tx2"/>
                </a:solidFill>
              </a:rPr>
              <a:t>- сложные слова (лес рубит - </a:t>
            </a:r>
            <a:r>
              <a:rPr lang="ru-RU" sz="2600" i="1" u="sng" dirty="0" smtClean="0">
                <a:solidFill>
                  <a:schemeClr val="tx2"/>
                </a:solidFill>
              </a:rPr>
              <a:t>лесоруб</a:t>
            </a:r>
            <a:r>
              <a:rPr lang="ru-RU" sz="2600" i="1" dirty="0" smtClean="0">
                <a:solidFill>
                  <a:schemeClr val="tx2"/>
                </a:solidFill>
              </a:rPr>
              <a:t>, снег падает - </a:t>
            </a:r>
            <a:r>
              <a:rPr lang="ru-RU" sz="2600" i="1" u="sng" dirty="0" smtClean="0">
                <a:solidFill>
                  <a:schemeClr val="tx2"/>
                </a:solidFill>
              </a:rPr>
              <a:t>снегопад</a:t>
            </a:r>
            <a:r>
              <a:rPr lang="ru-RU" sz="2600" i="1" dirty="0" smtClean="0">
                <a:solidFill>
                  <a:schemeClr val="tx2"/>
                </a:solidFill>
              </a:rPr>
              <a:t>);</a:t>
            </a:r>
          </a:p>
          <a:p>
            <a:pPr marL="0" lvl="0" indent="0" algn="just">
              <a:buNone/>
            </a:pPr>
            <a:r>
              <a:rPr lang="ru-RU" sz="2600" dirty="0">
                <a:solidFill>
                  <a:schemeClr val="tx1"/>
                </a:solidFill>
              </a:rPr>
              <a:t>- употреблять сложные предлоги </a:t>
            </a:r>
            <a:r>
              <a:rPr lang="ru-RU" sz="2600" i="1" dirty="0">
                <a:solidFill>
                  <a:schemeClr val="tx1"/>
                </a:solidFill>
              </a:rPr>
              <a:t>(от, около, из-за, из-под, меж</a:t>
            </a:r>
            <a:r>
              <a:rPr lang="ru-RU" sz="2600" dirty="0">
                <a:solidFill>
                  <a:schemeClr val="tx1"/>
                </a:solidFill>
              </a:rPr>
              <a:t>ду).</a:t>
            </a:r>
          </a:p>
          <a:p>
            <a:pPr marL="0" indent="0" algn="just">
              <a:buNone/>
            </a:pPr>
            <a:endParaRPr lang="ru-RU" sz="2000" b="1" i="1" dirty="0" smtClean="0">
              <a:solidFill>
                <a:schemeClr val="tx2"/>
              </a:solidFill>
            </a:endParaRPr>
          </a:p>
          <a:p>
            <a:pPr algn="just">
              <a:buFontTx/>
              <a:buChar char="-"/>
            </a:pPr>
            <a:endParaRPr lang="ru-RU" sz="2600" b="1" i="1" dirty="0" smtClean="0">
              <a:solidFill>
                <a:schemeClr val="tx2"/>
              </a:solidFill>
            </a:endParaRPr>
          </a:p>
          <a:p>
            <a:pPr algn="just">
              <a:buFontTx/>
              <a:buChar char="-"/>
            </a:pPr>
            <a:endParaRPr lang="ru-RU" sz="29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21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2633" y="764704"/>
            <a:ext cx="6798734" cy="1303867"/>
          </a:xfrm>
        </p:spPr>
        <p:txBody>
          <a:bodyPr/>
          <a:lstStyle/>
          <a:p>
            <a:r>
              <a:rPr lang="ru-RU" sz="2600" b="1" u="sng" dirty="0">
                <a:solidFill>
                  <a:srgbClr val="006600"/>
                </a:solidFill>
              </a:rPr>
              <a:t>6-ой параметр речевой готовности:</a:t>
            </a:r>
            <a:br>
              <a:rPr lang="ru-RU" sz="2600" b="1" u="sng" dirty="0">
                <a:solidFill>
                  <a:srgbClr val="006600"/>
                </a:solidFill>
              </a:rPr>
            </a:br>
            <a:r>
              <a:rPr lang="ru-RU" sz="2600" b="1" u="sng" dirty="0" err="1">
                <a:solidFill>
                  <a:srgbClr val="006600"/>
                </a:solidFill>
              </a:rPr>
              <a:t>сформированность</a:t>
            </a:r>
            <a:r>
              <a:rPr lang="ru-RU" sz="2600" b="1" u="sng" dirty="0">
                <a:solidFill>
                  <a:srgbClr val="006600"/>
                </a:solidFill>
              </a:rPr>
              <a:t> связной речи</a:t>
            </a:r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556" y="2348880"/>
            <a:ext cx="3954420" cy="3444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</a:rPr>
              <a:t>- умение вести беседу со сверстниками и взрослыми;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</a:rPr>
              <a:t>- отвечать на вопросы предложениями, а не одним словом;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</a:rPr>
              <a:t>- умение </a:t>
            </a:r>
            <a:r>
              <a:rPr lang="ru-RU" sz="2000" dirty="0" smtClean="0">
                <a:solidFill>
                  <a:schemeClr val="tx2"/>
                </a:solidFill>
              </a:rPr>
              <a:t>пересказывать рассказ, сохраняя его </a:t>
            </a:r>
            <a:r>
              <a:rPr lang="ru-RU" sz="2000" dirty="0" smtClean="0">
                <a:solidFill>
                  <a:schemeClr val="tx2"/>
                </a:solidFill>
              </a:rPr>
              <a:t>смысл</a:t>
            </a:r>
            <a:r>
              <a:rPr lang="en-US" sz="2000" dirty="0" smtClean="0">
                <a:solidFill>
                  <a:schemeClr val="tx2"/>
                </a:solidFill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</a:rPr>
              <a:t>- </a:t>
            </a:r>
            <a:r>
              <a:rPr lang="ru-RU" sz="2000" dirty="0" smtClean="0">
                <a:solidFill>
                  <a:schemeClr val="tx2"/>
                </a:solidFill>
              </a:rPr>
              <a:t>умение составлять рассказ по сюжетной картинке.</a:t>
            </a:r>
            <a:endParaRPr lang="ru-RU" sz="2000" dirty="0" smtClean="0">
              <a:solidFill>
                <a:schemeClr val="tx2"/>
              </a:solidFill>
            </a:endParaRPr>
          </a:p>
          <a:p>
            <a:pPr>
              <a:buFontTx/>
              <a:buChar char="-"/>
            </a:pPr>
            <a:endParaRPr lang="ru-RU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908" y="2401778"/>
            <a:ext cx="4386207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442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1F497D"/>
                </a:solidFill>
              </a:rPr>
              <a:t>Умение составлять рассказ по </a:t>
            </a:r>
            <a:r>
              <a:rPr lang="ru-RU" sz="2400" b="1" dirty="0" smtClean="0">
                <a:solidFill>
                  <a:srgbClr val="1F497D"/>
                </a:solidFill>
              </a:rPr>
              <a:t>серии сюжетных картинок</a:t>
            </a:r>
            <a:endParaRPr lang="ru-RU" dirty="0"/>
          </a:p>
        </p:txBody>
      </p:sp>
      <p:pic>
        <p:nvPicPr>
          <p:cNvPr id="4098" name="Picture 2" descr="C:\Users\user\Pictures\serii-syuzhetnyx-kartinok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13" y="1196752"/>
            <a:ext cx="8245622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08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600" b="1" u="sng" dirty="0" smtClean="0">
                <a:solidFill>
                  <a:srgbClr val="006600"/>
                </a:solidFill>
              </a:rPr>
              <a:t>Рекомендации родителям</a:t>
            </a:r>
            <a:endParaRPr lang="ru-RU" sz="2600" b="1" u="sng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Общайтесь со своими детьми!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  <a:cs typeface="Times New Roman"/>
              </a:rPr>
              <a:t>Задавайте </a:t>
            </a: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такие вопросы, на которые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  <a:cs typeface="Times New Roman"/>
              </a:rPr>
              <a:t>нельзя дать односложные ответы.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Убираясь в квартире, попросите ребенка найти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  <a:cs typeface="Times New Roman"/>
              </a:rPr>
              <a:t>слова </a:t>
            </a: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(названий предметов), где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  <a:cs typeface="Times New Roman"/>
              </a:rPr>
              <a:t>был </a:t>
            </a: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бы какой-то определенный звук. </a:t>
            </a:r>
            <a:endParaRPr lang="ru-RU" sz="2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Возвращаясь домой из детского сада, на прогулке, попросите, чтобы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  <a:cs typeface="Times New Roman"/>
              </a:rPr>
              <a:t>ребёнок </a:t>
            </a: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назвал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  <a:cs typeface="Times New Roman"/>
              </a:rPr>
              <a:t>предметы, </a:t>
            </a: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которые видит и составил с ними предложения с определенным количеством слов.</a:t>
            </a:r>
            <a:endParaRPr lang="ru-RU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a typeface="Times New Roman"/>
                <a:cs typeface="Times New Roman"/>
              </a:rPr>
              <a:t>В </a:t>
            </a: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супермаркете можно использовать время покупок для плодотворной работы по развитию словаря и звукобуквенного анализа: найти на полках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  <a:cs typeface="Times New Roman"/>
              </a:rPr>
              <a:t>фрукты–овощи, продукты </a:t>
            </a: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с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  <a:cs typeface="Times New Roman"/>
              </a:rPr>
              <a:t>определенным звуком и количеством </a:t>
            </a: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слогов; устроить соревнование – кто больше найдет таких слов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</a:p>
          <a:p>
            <a:pPr lvl="0" algn="just">
              <a:lnSpc>
                <a:spcPct val="115000"/>
              </a:lnSpc>
              <a:spcAft>
                <a:spcPts val="525"/>
              </a:spcAft>
            </a:pP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Обязательно читайте вслух!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525"/>
              </a:spcAft>
            </a:pP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Развивайте мелкую моторику: лепите, рисуйте,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  <a:cs typeface="Times New Roman"/>
              </a:rPr>
              <a:t>раскрашивайте</a:t>
            </a:r>
            <a:r>
              <a:rPr lang="ru-RU" sz="2000" dirty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  <a:endParaRPr lang="ru-RU" sz="2000" dirty="0">
              <a:ea typeface="Calibri"/>
              <a:cs typeface="Times New Roman"/>
            </a:endParaRPr>
          </a:p>
          <a:p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571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492896"/>
            <a:ext cx="6931993" cy="344223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   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И 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помните о том, что любые совместные игры и действия, даже самые простые, полезны для ребенка, поскольку они развивают не только речь, но и высшие психические функции: внимание, мышление, память, восприятие. Но и они принесут пользу только тогда, когда выполняются без принуждения, в игровой форме, с положительным 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эмоциональным настроем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. </a:t>
            </a:r>
            <a:br>
              <a:rPr lang="ru-RU" sz="20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    Если 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вы 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действительно хотите 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помочь своему ребенку, не забывайте, что ничего не делается по взмаху волшебной палочки, обязательно нужны терпение, время, положительный 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настрой.</a:t>
            </a:r>
            <a:endParaRPr lang="ru-RU" sz="2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06090"/>
          </a:xfrm>
        </p:spPr>
        <p:txBody>
          <a:bodyPr>
            <a:normAutofit/>
          </a:bodyPr>
          <a:lstStyle/>
          <a:p>
            <a:r>
              <a:rPr lang="ru-RU" sz="2600" b="1" u="sng" dirty="0" smtClean="0">
                <a:solidFill>
                  <a:srgbClr val="006600"/>
                </a:solidFill>
              </a:rPr>
              <a:t>Рекомендации родителям</a:t>
            </a:r>
            <a:endParaRPr lang="ru-RU" sz="2600" b="1" u="sng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09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130"/>
          </a:xfrm>
        </p:spPr>
        <p:txBody>
          <a:bodyPr>
            <a:normAutofit/>
          </a:bodyPr>
          <a:lstStyle/>
          <a:p>
            <a:r>
              <a:rPr lang="ru-RU" sz="2600" b="1" u="sng" dirty="0" smtClean="0">
                <a:solidFill>
                  <a:srgbClr val="006600"/>
                </a:solidFill>
              </a:rPr>
              <a:t>1-ый параметр речевой готовности: </a:t>
            </a:r>
            <a:br>
              <a:rPr lang="ru-RU" sz="2600" b="1" u="sng" dirty="0" smtClean="0">
                <a:solidFill>
                  <a:srgbClr val="006600"/>
                </a:solidFill>
              </a:rPr>
            </a:br>
            <a:r>
              <a:rPr lang="ru-RU" sz="2600" b="1" u="sng" dirty="0" err="1" smtClean="0">
                <a:solidFill>
                  <a:srgbClr val="006600"/>
                </a:solidFill>
              </a:rPr>
              <a:t>сформированность</a:t>
            </a:r>
            <a:r>
              <a:rPr lang="ru-RU" sz="2600" b="1" u="sng" dirty="0" smtClean="0">
                <a:solidFill>
                  <a:srgbClr val="006600"/>
                </a:solidFill>
              </a:rPr>
              <a:t> правильного звукопроизношения</a:t>
            </a:r>
            <a:endParaRPr lang="ru-RU" sz="2600" b="1" u="sng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cs typeface="Times New Roman" panose="02020603050405020304" pitchFamily="18" charset="0"/>
              </a:rPr>
              <a:t>   </a:t>
            </a:r>
          </a:p>
          <a:p>
            <a:pPr marL="0" indent="0" algn="just">
              <a:buNone/>
            </a:pP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У </a:t>
            </a:r>
            <a:r>
              <a:rPr lang="ru-RU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ребёнка к моменту поступления в школу должно быть чёткое и правильное произношение всех звуков. 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  </a:t>
            </a:r>
            <a:endParaRPr lang="en-US" sz="26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600" dirty="0">
                <a:solidFill>
                  <a:schemeClr val="tx2"/>
                </a:solidFill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Работа </a:t>
            </a:r>
            <a:r>
              <a:rPr lang="ru-RU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по коррекции звукопроизношения, т.е. по исправлению неправильно произносимых звуков, происходит поэтапно.</a:t>
            </a:r>
          </a:p>
          <a:p>
            <a:pPr marL="0" indent="0" algn="ctr">
              <a:buNone/>
            </a:pPr>
            <a:r>
              <a:rPr lang="ru-RU" sz="2600" dirty="0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 </a:t>
            </a:r>
            <a:endParaRPr lang="ru-RU" sz="2600" u="sng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17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76866" y="764704"/>
            <a:ext cx="6798734" cy="1303867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200" b="1" u="sng" dirty="0" smtClean="0">
                <a:solidFill>
                  <a:srgbClr val="006600"/>
                </a:solidFill>
              </a:rPr>
              <a:t/>
            </a:r>
            <a:br>
              <a:rPr lang="ru-RU" sz="3200" b="1" u="sng" dirty="0" smtClean="0">
                <a:solidFill>
                  <a:srgbClr val="006600"/>
                </a:solidFill>
              </a:rPr>
            </a:br>
            <a:r>
              <a:rPr lang="ru-RU" sz="2900" b="1" u="sng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1 </a:t>
            </a:r>
            <a:r>
              <a:rPr lang="ru-RU" sz="2900" b="1" u="sng" dirty="0">
                <a:solidFill>
                  <a:schemeClr val="tx1"/>
                </a:solidFill>
                <a:cs typeface="Times New Roman" panose="02020603050405020304" pitchFamily="18" charset="0"/>
              </a:rPr>
              <a:t>этап:</a:t>
            </a:r>
            <a:br>
              <a:rPr lang="ru-RU" sz="2900" b="1" u="sng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ru-RU" sz="2900" b="1" u="sng" dirty="0">
                <a:solidFill>
                  <a:schemeClr val="tx1"/>
                </a:solidFill>
                <a:cs typeface="Times New Roman" panose="02020603050405020304" pitchFamily="18" charset="0"/>
              </a:rPr>
              <a:t>проведение артикуляционной гимнастики</a:t>
            </a:r>
            <a:r>
              <a:rPr lang="ru-RU" sz="2900" b="1" u="sng" dirty="0">
                <a:solidFill>
                  <a:schemeClr val="tx1"/>
                </a:solidFill>
              </a:rPr>
              <a:t>:</a:t>
            </a:r>
            <a:br>
              <a:rPr lang="ru-RU" sz="2900" b="1" u="sng" dirty="0">
                <a:solidFill>
                  <a:schemeClr val="tx1"/>
                </a:solidFill>
              </a:rPr>
            </a:br>
            <a:endParaRPr lang="ru-RU" sz="29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492896"/>
            <a:ext cx="7848872" cy="3528392"/>
          </a:xfrm>
        </p:spPr>
        <p:txBody>
          <a:bodyPr>
            <a:normAutofit lnSpcReduction="10000"/>
          </a:bodyPr>
          <a:lstStyle/>
          <a:p>
            <a:pPr marL="0" lvl="0" indent="0" algn="just">
              <a:lnSpc>
                <a:spcPct val="110000"/>
              </a:lnSpc>
              <a:buNone/>
            </a:pPr>
            <a:r>
              <a:rPr lang="en-US" sz="2000" b="1" dirty="0"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cs typeface="Times New Roman" panose="02020603050405020304" pitchFamily="18" charset="0"/>
              </a:rPr>
              <a:t>Цель </a:t>
            </a:r>
            <a:r>
              <a:rPr lang="ru-RU" sz="2000" b="1" dirty="0">
                <a:cs typeface="Times New Roman" panose="02020603050405020304" pitchFamily="18" charset="0"/>
              </a:rPr>
              <a:t>артикуляционной гимнастики - </a:t>
            </a:r>
            <a:r>
              <a:rPr lang="ru-RU" sz="2000" dirty="0">
                <a:cs typeface="Times New Roman" panose="02020603050405020304" pitchFamily="18" charset="0"/>
              </a:rPr>
              <a:t>выработка полноценных движений и определенных положений органов артикуляционного аппарата, необходимых для правильного произношения звуков.      </a:t>
            </a:r>
            <a:r>
              <a:rPr lang="ru-RU" sz="2000" dirty="0">
                <a:solidFill>
                  <a:srgbClr val="444444"/>
                </a:solidFill>
                <a:cs typeface="Times New Roman" panose="02020603050405020304" pitchFamily="18" charset="0"/>
              </a:rPr>
              <a:t>                                                                                    </a:t>
            </a:r>
            <a:endParaRPr lang="ru-RU" sz="2000" dirty="0" smtClean="0">
              <a:solidFill>
                <a:srgbClr val="444444"/>
              </a:solidFill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0000"/>
              </a:lnSpc>
              <a:buNone/>
            </a:pPr>
            <a:r>
              <a:rPr lang="ru-RU" sz="2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   </a:t>
            </a:r>
            <a:r>
              <a:rPr lang="en-US" sz="2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Артикуляционная </a:t>
            </a:r>
            <a:r>
              <a:rPr lang="ru-RU" sz="20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гимнастика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необходима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не только детям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, имеющим речевые </a:t>
            </a:r>
            <a:r>
              <a:rPr lang="ru-RU" sz="20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нарушения. </a:t>
            </a:r>
            <a:r>
              <a:rPr lang="ru-RU" sz="2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Она также полезна всем детям как средство профилактики различных речевых нарушений и как средство развития речи. 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cs typeface="Times New Roman" panose="02020603050405020304" pitchFamily="18" charset="0"/>
              </a:rPr>
              <a:t>Артикуляционная </a:t>
            </a:r>
            <a:r>
              <a:rPr lang="ru-RU" sz="2000" dirty="0">
                <a:cs typeface="Times New Roman" panose="02020603050405020304" pitchFamily="18" charset="0"/>
              </a:rPr>
              <a:t>гимнастика проводится </a:t>
            </a:r>
            <a:r>
              <a:rPr lang="ru-RU" sz="2000" dirty="0" smtClean="0">
                <a:cs typeface="Times New Roman" panose="02020603050405020304" pitchFamily="18" charset="0"/>
              </a:rPr>
              <a:t>на индивидуальных и подгрупповых занятиях, обязательно перед зеркалом. </a:t>
            </a:r>
            <a:endParaRPr lang="ru-RU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0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Чтобы у ребенка не пропал интерес к выполняемым упражнениям, артикуляционная гимнастика проводится в форме </a:t>
            </a:r>
            <a:r>
              <a:rPr lang="ru-RU" sz="20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игры: </a:t>
            </a:r>
            <a:r>
              <a:rPr lang="ru-R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5" name="Объект 4" descr="http://elena-chumakova-logo.narod.ru/olderfiles/1/01_upr_zaborchik.pn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60262"/>
            <a:ext cx="4038600" cy="1594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http://elena-chumakova-logo.narod.ru/olderfiles/1/02_upr_trubochka.pn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77072"/>
            <a:ext cx="4038600" cy="17243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283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974" y="324933"/>
            <a:ext cx="6798734" cy="130386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cs typeface="Times New Roman" panose="02020603050405020304" pitchFamily="18" charset="0"/>
              </a:rPr>
              <a:t>Игрушки с открывающимся ртом</a:t>
            </a:r>
            <a:endParaRPr lang="ru-RU" sz="2400" b="1" dirty="0">
              <a:cs typeface="Times New Roman" panose="02020603050405020304" pitchFamily="18" charset="0"/>
            </a:endParaRPr>
          </a:p>
        </p:txBody>
      </p:sp>
      <p:pic>
        <p:nvPicPr>
          <p:cNvPr id="1026" name="Picture 2" descr="H:\фото к консультации\P10109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03244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фото к консультации\P10109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03244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92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217519"/>
          </a:xfrm>
        </p:spPr>
        <p:txBody>
          <a:bodyPr>
            <a:noAutofit/>
          </a:bodyPr>
          <a:lstStyle/>
          <a:p>
            <a:r>
              <a:rPr lang="ru-RU" sz="2600" b="1" u="sng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2 этап:</a:t>
            </a:r>
            <a:br>
              <a:rPr lang="ru-RU" sz="2600" b="1" u="sng" dirty="0" smtClean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ru-RU" sz="2000" b="1" u="sng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постановка </a:t>
            </a:r>
            <a:r>
              <a:rPr lang="ru-RU" sz="2000" b="1" u="sng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звука</a:t>
            </a:r>
            <a:r>
              <a:rPr lang="ru-RU" sz="2000" b="1" u="sng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/>
            </a:r>
            <a:br>
              <a:rPr lang="ru-RU" sz="2000" b="1" u="sng" dirty="0" smtClean="0">
                <a:solidFill>
                  <a:schemeClr val="tx1"/>
                </a:solidFill>
                <a:cs typeface="Times New Roman" panose="02020603050405020304" pitchFamily="18" charset="0"/>
              </a:rPr>
            </a:br>
            <a:endParaRPr lang="ru-RU" sz="2000" b="1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u="sng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3 этап:</a:t>
            </a:r>
          </a:p>
          <a:p>
            <a:pPr marL="0" indent="0" algn="ctr">
              <a:buNone/>
            </a:pPr>
            <a:r>
              <a:rPr lang="ru-RU" sz="2000" b="1" u="sng" dirty="0">
                <a:solidFill>
                  <a:schemeClr val="tx1"/>
                </a:solidFill>
                <a:cs typeface="Times New Roman" panose="02020603050405020304" pitchFamily="18" charset="0"/>
              </a:rPr>
              <a:t>а</a:t>
            </a:r>
            <a:r>
              <a:rPr lang="ru-RU" sz="2000" b="1" u="sng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втоматизация звука – закрепление звука: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- автоматизация звука в изолированном положении;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- автоматизация звука в слогах;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- автоматизация звука в словах;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- автоматизация звука в предложениях, стихах, рассказах, самостоятельной речи.</a:t>
            </a:r>
          </a:p>
          <a:p>
            <a:pPr marL="0" lvl="0" indent="0" algn="ctr">
              <a:buNone/>
            </a:pPr>
            <a:r>
              <a:rPr lang="ru-RU" sz="18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</a:t>
            </a:r>
            <a:r>
              <a:rPr lang="ru-RU" sz="2000" b="1" i="1" u="sng" dirty="0">
                <a:solidFill>
                  <a:schemeClr val="tx1"/>
                </a:solidFill>
                <a:cs typeface="Times New Roman" panose="02020603050405020304" pitchFamily="18" charset="0"/>
              </a:rPr>
              <a:t>Родителям необходимо постоянно контролировать речь своего ребёнка, исправлять ошибки, добиваясь правильного произношения </a:t>
            </a:r>
            <a:r>
              <a:rPr lang="ru-RU" sz="2000" b="1" i="1" u="sng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звуков</a:t>
            </a:r>
            <a:endParaRPr lang="ru-RU" sz="2000" b="1" i="1" u="sn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b="1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90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994122"/>
          </a:xfrm>
        </p:spPr>
        <p:txBody>
          <a:bodyPr>
            <a:noAutofit/>
          </a:bodyPr>
          <a:lstStyle/>
          <a:p>
            <a:r>
              <a:rPr lang="ru-RU" sz="2600" b="1" u="sng" dirty="0" smtClean="0">
                <a:solidFill>
                  <a:srgbClr val="006600"/>
                </a:solidFill>
                <a:cs typeface="Times New Roman" panose="02020603050405020304" pitchFamily="18" charset="0"/>
              </a:rPr>
              <a:t>2-ой параметр речевой готовности: </a:t>
            </a:r>
            <a:br>
              <a:rPr lang="ru-RU" sz="2600" b="1" u="sng" dirty="0" smtClean="0">
                <a:solidFill>
                  <a:srgbClr val="006600"/>
                </a:solidFill>
                <a:cs typeface="Times New Roman" panose="02020603050405020304" pitchFamily="18" charset="0"/>
              </a:rPr>
            </a:br>
            <a:r>
              <a:rPr lang="ru-RU" sz="2600" b="1" u="sng" dirty="0" err="1" smtClean="0">
                <a:solidFill>
                  <a:srgbClr val="006600"/>
                </a:solidFill>
                <a:cs typeface="Times New Roman" panose="02020603050405020304" pitchFamily="18" charset="0"/>
              </a:rPr>
              <a:t>сформированность</a:t>
            </a:r>
            <a:r>
              <a:rPr lang="ru-RU" sz="2600" b="1" u="sng" dirty="0" smtClean="0">
                <a:solidFill>
                  <a:srgbClr val="006600"/>
                </a:solidFill>
                <a:cs typeface="Times New Roman" panose="02020603050405020304" pitchFamily="18" charset="0"/>
              </a:rPr>
              <a:t> фонематического восприятия</a:t>
            </a:r>
            <a:endParaRPr lang="ru-RU" sz="2600" b="1" u="sng" dirty="0">
              <a:solidFill>
                <a:srgbClr val="0066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  Фонематическое восприятие – </a:t>
            </a:r>
            <a:r>
              <a:rPr lang="ru-RU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это умение слышать и различать звуки речи. Дети часто плохо различают на слух такие звуки, как: </a:t>
            </a:r>
            <a:r>
              <a:rPr lang="ru-RU" sz="2600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Б-П,  Т-Д,  К-Г, В-Ф,  С-З,  Ш-Ж,  С-СЬ,  Т-ТЬ,  Л-ЛЬ,  С-Ш,  З-Ж,  Щ-СЬ,  Р-Л,  ЛЬ-Й  и другие.</a:t>
            </a:r>
          </a:p>
          <a:p>
            <a:pPr marL="0" indent="0" algn="just">
              <a:buNone/>
            </a:pPr>
            <a:r>
              <a:rPr lang="ru-RU" sz="2600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  </a:t>
            </a:r>
            <a:r>
              <a:rPr lang="ru-RU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И если ребёнку звуки на слух кажутся одинаковыми, то будут затруднения при письме.</a:t>
            </a:r>
            <a:r>
              <a:rPr lang="ru-RU" sz="2600" dirty="0">
                <a:solidFill>
                  <a:srgbClr val="333333"/>
                </a:solidFill>
                <a:cs typeface="Times New Roman" panose="02020603050405020304" pitchFamily="18" charset="0"/>
              </a:rPr>
              <a:t> </a:t>
            </a:r>
            <a:endParaRPr lang="ru-RU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71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 smtClean="0"/>
              <a:t>Какие игры можно предложить для развития фонематического восприятия?</a:t>
            </a:r>
          </a:p>
          <a:p>
            <a:pPr marL="0" indent="0" algn="ctr">
              <a:buNone/>
            </a:pPr>
            <a:r>
              <a:rPr lang="ru-RU" sz="2600" b="1" u="sng" dirty="0" smtClean="0">
                <a:solidFill>
                  <a:srgbClr val="006600"/>
                </a:solidFill>
              </a:rPr>
              <a:t>Игра «Покажи картинку</a:t>
            </a:r>
            <a:r>
              <a:rPr lang="ru-RU" sz="2600" b="1" u="sng" dirty="0" smtClean="0">
                <a:solidFill>
                  <a:srgbClr val="006600"/>
                </a:solidFill>
              </a:rPr>
              <a:t>»</a:t>
            </a:r>
            <a:endParaRPr lang="ru-RU" sz="2600" b="1" u="sng" dirty="0" smtClean="0">
              <a:solidFill>
                <a:srgbClr val="006600"/>
              </a:solidFill>
            </a:endParaRP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tx2"/>
                </a:solidFill>
              </a:rPr>
              <a:t>   Ребёнку предлагается правильно показать картинки, названия которых отличаются только одним звуком: козы-кожи, горка-корка, бочка-почка, мышка-мишка, мыло-Мила, лук-люк и т.д.</a:t>
            </a:r>
          </a:p>
          <a:p>
            <a:pPr marL="0" indent="0" algn="ctr">
              <a:buNone/>
            </a:pPr>
            <a:r>
              <a:rPr lang="ru-RU" sz="2600" b="1" u="sng" dirty="0" smtClean="0">
                <a:solidFill>
                  <a:srgbClr val="006600"/>
                </a:solidFill>
              </a:rPr>
              <a:t>Игра «Хлопни в ладоши</a:t>
            </a:r>
            <a:r>
              <a:rPr lang="ru-RU" sz="2600" b="1" u="sng" dirty="0" smtClean="0">
                <a:solidFill>
                  <a:srgbClr val="006600"/>
                </a:solidFill>
              </a:rPr>
              <a:t>»</a:t>
            </a:r>
            <a:endParaRPr lang="ru-RU" sz="2600" b="1" u="sng" dirty="0" smtClean="0">
              <a:solidFill>
                <a:srgbClr val="006600"/>
              </a:solidFill>
            </a:endParaRP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tx2"/>
                </a:solidFill>
              </a:rPr>
              <a:t>   Даётся задание «Хлопни, когда услышишь </a:t>
            </a:r>
            <a:r>
              <a:rPr lang="en-US" sz="2600" dirty="0" smtClean="0">
                <a:solidFill>
                  <a:schemeClr val="tx2"/>
                </a:solidFill>
              </a:rPr>
              <a:t>[</a:t>
            </a:r>
            <a:r>
              <a:rPr lang="ru-RU" sz="2600" dirty="0" smtClean="0">
                <a:solidFill>
                  <a:schemeClr val="tx2"/>
                </a:solidFill>
              </a:rPr>
              <a:t>ш</a:t>
            </a:r>
            <a:r>
              <a:rPr lang="en-US" sz="2600" dirty="0" smtClean="0">
                <a:solidFill>
                  <a:schemeClr val="tx2"/>
                </a:solidFill>
              </a:rPr>
              <a:t>]</a:t>
            </a:r>
            <a:r>
              <a:rPr lang="ru-RU" sz="2600" dirty="0" smtClean="0">
                <a:solidFill>
                  <a:schemeClr val="tx2"/>
                </a:solidFill>
              </a:rPr>
              <a:t>». Взрослый произносит ряд звуков: с, ш, х, ж, ф… Ребёнок слышит </a:t>
            </a:r>
            <a:r>
              <a:rPr lang="en-US" sz="2600" dirty="0" smtClean="0">
                <a:solidFill>
                  <a:schemeClr val="tx2"/>
                </a:solidFill>
              </a:rPr>
              <a:t>[</a:t>
            </a:r>
            <a:r>
              <a:rPr lang="ru-RU" sz="2600" dirty="0" smtClean="0">
                <a:solidFill>
                  <a:schemeClr val="tx2"/>
                </a:solidFill>
              </a:rPr>
              <a:t>ш</a:t>
            </a:r>
            <a:r>
              <a:rPr lang="en-US" sz="2600" dirty="0" smtClean="0">
                <a:solidFill>
                  <a:schemeClr val="tx2"/>
                </a:solidFill>
              </a:rPr>
              <a:t>]</a:t>
            </a:r>
            <a:r>
              <a:rPr lang="ru-RU" sz="2600" dirty="0" smtClean="0">
                <a:solidFill>
                  <a:schemeClr val="tx2"/>
                </a:solidFill>
              </a:rPr>
              <a:t> – хлопает, слышит другой звук - не хлопает.</a:t>
            </a:r>
          </a:p>
          <a:p>
            <a:pPr marL="0" indent="0" algn="ctr">
              <a:buNone/>
            </a:pPr>
            <a:endParaRPr lang="ru-RU" sz="29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26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600" b="1" u="sng" dirty="0" smtClean="0">
                <a:solidFill>
                  <a:srgbClr val="006600"/>
                </a:solidFill>
              </a:rPr>
              <a:t>Игра «Разложи</a:t>
            </a:r>
            <a:r>
              <a:rPr lang="ru-RU" sz="2600" b="1" u="sng" dirty="0" smtClean="0">
                <a:solidFill>
                  <a:srgbClr val="006600"/>
                </a:solidFill>
              </a:rPr>
              <a:t>»</a:t>
            </a:r>
            <a:endParaRPr lang="ru-RU" sz="2600" b="1" u="sng" dirty="0" smtClean="0">
              <a:solidFill>
                <a:srgbClr val="006600"/>
              </a:solidFill>
            </a:endParaRPr>
          </a:p>
          <a:p>
            <a:pPr marL="0" indent="0" algn="ctr">
              <a:buNone/>
            </a:pPr>
            <a:r>
              <a:rPr lang="ru-RU" sz="2600" b="1" dirty="0" smtClean="0">
                <a:solidFill>
                  <a:schemeClr val="tx2"/>
                </a:solidFill>
              </a:rPr>
              <a:t>Предлагается разложить картинки: 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chemeClr val="tx2"/>
                </a:solidFill>
              </a:rPr>
              <a:t>с</a:t>
            </a:r>
            <a:r>
              <a:rPr lang="ru-RU" sz="2600" dirty="0" smtClean="0">
                <a:solidFill>
                  <a:schemeClr val="tx2"/>
                </a:solidFill>
              </a:rPr>
              <a:t>анки, самолёт, шуба, сумка, шапка, собака, машина, кошка, посуда, шары…</a:t>
            </a:r>
          </a:p>
          <a:p>
            <a:pPr marL="0" indent="0" algn="ctr">
              <a:buNone/>
            </a:pPr>
            <a:endParaRPr lang="ru-RU" sz="2600" b="1" u="sng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ru-RU" sz="2600" b="1" u="sng" dirty="0" smtClean="0">
                <a:solidFill>
                  <a:schemeClr val="tx2"/>
                </a:solidFill>
              </a:rPr>
              <a:t>На </a:t>
            </a:r>
            <a:r>
              <a:rPr lang="ru-RU" sz="2600" b="1" u="sng" dirty="0" smtClean="0">
                <a:solidFill>
                  <a:schemeClr val="tx2"/>
                </a:solidFill>
              </a:rPr>
              <a:t>две группы:</a:t>
            </a:r>
          </a:p>
          <a:p>
            <a:pPr marL="0" indent="0" algn="just">
              <a:buNone/>
            </a:pPr>
            <a:r>
              <a:rPr lang="ru-RU" sz="2600" b="1" dirty="0">
                <a:solidFill>
                  <a:schemeClr val="tx2"/>
                </a:solidFill>
              </a:rPr>
              <a:t> </a:t>
            </a:r>
            <a:r>
              <a:rPr lang="ru-RU" sz="2600" b="1" dirty="0" smtClean="0">
                <a:solidFill>
                  <a:schemeClr val="tx2"/>
                </a:solidFill>
              </a:rPr>
              <a:t>       </a:t>
            </a:r>
            <a:r>
              <a:rPr lang="ru-RU" sz="2600" b="1" u="sng" dirty="0" smtClean="0">
                <a:solidFill>
                  <a:schemeClr val="tx2"/>
                </a:solidFill>
              </a:rPr>
              <a:t>со звуком С</a:t>
            </a:r>
            <a:r>
              <a:rPr lang="ru-RU" sz="2600" b="1" dirty="0" smtClean="0">
                <a:solidFill>
                  <a:schemeClr val="tx2"/>
                </a:solidFill>
              </a:rPr>
              <a:t>                                  </a:t>
            </a:r>
            <a:r>
              <a:rPr lang="ru-RU" sz="2600" b="1" u="sng" dirty="0" smtClean="0">
                <a:solidFill>
                  <a:schemeClr val="tx2"/>
                </a:solidFill>
              </a:rPr>
              <a:t>со звуком Ш</a:t>
            </a:r>
          </a:p>
          <a:p>
            <a:pPr marL="0" indent="0" algn="just"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            санки                                                 шуба</a:t>
            </a:r>
          </a:p>
          <a:p>
            <a:pPr marL="0" indent="0" algn="just"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          самолёт                                              шапка</a:t>
            </a:r>
          </a:p>
          <a:p>
            <a:pPr marL="0" indent="0" algn="just"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            сумка                                               машина</a:t>
            </a:r>
          </a:p>
          <a:p>
            <a:pPr marL="0" indent="0" algn="just"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           собака                                                кошка</a:t>
            </a:r>
          </a:p>
          <a:p>
            <a:pPr marL="0" indent="0" algn="just"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           посуда                                                 шары</a:t>
            </a:r>
          </a:p>
        </p:txBody>
      </p:sp>
    </p:spTree>
    <p:extLst>
      <p:ext uri="{BB962C8B-B14F-4D97-AF65-F5344CB8AC3E}">
        <p14:creationId xmlns:p14="http://schemas.microsoft.com/office/powerpoint/2010/main" val="408990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1_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3.xml><?xml version="1.0" encoding="utf-8"?>
<a:theme xmlns:a="http://schemas.openxmlformats.org/drawingml/2006/main" name="2_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4.xml><?xml version="1.0" encoding="utf-8"?>
<a:theme xmlns:a="http://schemas.openxmlformats.org/drawingml/2006/main" name="3_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1024</Words>
  <Application>Microsoft Office PowerPoint</Application>
  <PresentationFormat>Экран (4:3)</PresentationFormat>
  <Paragraphs>129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Garamond</vt:lpstr>
      <vt:lpstr>Times New Roman</vt:lpstr>
      <vt:lpstr>Verdana</vt:lpstr>
      <vt:lpstr>Натуральные материалы</vt:lpstr>
      <vt:lpstr>1_Натуральные материалы</vt:lpstr>
      <vt:lpstr>2_Натуральные материалы</vt:lpstr>
      <vt:lpstr>3_Натуральные материалы</vt:lpstr>
      <vt:lpstr>Презентация PowerPoint</vt:lpstr>
      <vt:lpstr>1-ый параметр речевой готовности:  сформированность правильного звукопроизношения</vt:lpstr>
      <vt:lpstr> 1 этап: проведение артикуляционной гимнастики: </vt:lpstr>
      <vt:lpstr>Чтобы у ребенка не пропал интерес к выполняемым упражнениям, артикуляционная гимнастика проводится в форме игры:  </vt:lpstr>
      <vt:lpstr>Игрушки с открывающимся ртом</vt:lpstr>
      <vt:lpstr>2 этап: постановка звука </vt:lpstr>
      <vt:lpstr>2-ой параметр речевой готовности:  сформированность фонематического восприятия</vt:lpstr>
      <vt:lpstr>Презентация PowerPoint</vt:lpstr>
      <vt:lpstr>Презентация PowerPoint</vt:lpstr>
      <vt:lpstr>Презентация PowerPoint</vt:lpstr>
      <vt:lpstr> 3-ий параметр речевой готовности: готовность к анализу и синтезу звукового состава слова  </vt:lpstr>
      <vt:lpstr>Презентация PowerPoint</vt:lpstr>
      <vt:lpstr> 4-ый параметр речевой готовности: соответствие словарного запаса возрастной норме  </vt:lpstr>
      <vt:lpstr>5-ый параметр речевой готовности: грамматически правильная речь</vt:lpstr>
      <vt:lpstr>6-ой параметр речевой готовности: сформированность связной речи</vt:lpstr>
      <vt:lpstr>Умение составлять рассказ по серии сюжетных картинок</vt:lpstr>
      <vt:lpstr>Рекомендации родителям</vt:lpstr>
      <vt:lpstr>Рекомендации родителям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«Речевая готовность ребёнка к школе»</dc:title>
  <dc:creator>Света</dc:creator>
  <cp:lastModifiedBy>Оксана</cp:lastModifiedBy>
  <cp:revision>82</cp:revision>
  <cp:lastPrinted>2014-03-10T15:17:42Z</cp:lastPrinted>
  <dcterms:created xsi:type="dcterms:W3CDTF">2014-01-14T17:25:25Z</dcterms:created>
  <dcterms:modified xsi:type="dcterms:W3CDTF">2023-05-11T11:51:13Z</dcterms:modified>
</cp:coreProperties>
</file>