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7" r:id="rId4"/>
    <p:sldId id="258" r:id="rId5"/>
    <p:sldId id="266" r:id="rId6"/>
    <p:sldId id="274" r:id="rId7"/>
    <p:sldId id="275" r:id="rId8"/>
    <p:sldId id="276" r:id="rId9"/>
    <p:sldId id="277" r:id="rId10"/>
    <p:sldId id="278" r:id="rId11"/>
    <p:sldId id="283" r:id="rId12"/>
    <p:sldId id="279" r:id="rId13"/>
    <p:sldId id="280" r:id="rId14"/>
    <p:sldId id="284" r:id="rId15"/>
    <p:sldId id="271" r:id="rId16"/>
    <p:sldId id="281" r:id="rId17"/>
    <p:sldId id="285" r:id="rId18"/>
    <p:sldId id="286" r:id="rId19"/>
    <p:sldId id="272" r:id="rId20"/>
    <p:sldId id="27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7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9EC2"/>
    <a:srgbClr val="D72674"/>
    <a:srgbClr val="EEC2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7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94" y="84"/>
      </p:cViewPr>
      <p:guideLst>
        <p:guide orient="horz" pos="2115"/>
        <p:guide pos="27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7EFDE-DEF9-4AFE-BF83-E9F94ECEB23F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77FB3-D75E-4E82-99D5-33A0D0E3AC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463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2DE15A83-4818-4A47-A348-F4A9AFA9B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BBB980-E8FC-4067-86A7-1D4907ECF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D01FB7-F1A8-433A-BC55-59C7C4008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8FB03DB-2728-4350-BACD-52B9237E3137}"/>
              </a:ext>
            </a:extLst>
          </p:cNvPr>
          <p:cNvSpPr/>
          <p:nvPr userDrawn="1"/>
        </p:nvSpPr>
        <p:spPr>
          <a:xfrm>
            <a:off x="5891514" y="0"/>
            <a:ext cx="6300486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FFA21717-33CB-400E-99B3-8F2D814A74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891213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F9860-E7AA-4B15-9EB5-DAA925921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5134" y="136525"/>
            <a:ext cx="5953246" cy="2387600"/>
          </a:xfrm>
        </p:spPr>
        <p:txBody>
          <a:bodyPr anchor="b"/>
          <a:lstStyle>
            <a:lvl1pPr algn="ctr">
              <a:defRPr sz="60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70C7889-FEAE-4D81-9328-48F835D920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602038"/>
            <a:ext cx="5953246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09473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243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DFF78-39D7-4937-98E8-F57FB15C4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5237F67-7887-4F79-9086-2D4E7C41D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20.03.2024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1E47127-0BAA-48A8-B6F8-8F7AF2B64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E152EC-92EC-47F8-8905-AEB3824F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86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B0B3EC-B4DF-48E5-8D49-912B3B562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577FBE-9365-476D-A0C7-B0BFE240C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8A4208-4596-4570-8A48-D601F1ED5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768763-5A91-4409-893B-F87ABA4DA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20.03.2024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AE3A2D-50DE-4F80-84DB-FD3E13A59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22462E-A153-40EE-9FBF-CE14C9F97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3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9F8B33-EE05-426A-BB94-37FC47554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B95E92-26F9-42A7-9612-E965D17A17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4C2F5B-A1B9-4449-A41D-B55E31C6B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9C5F5A-F6A2-4FBA-845D-97A93F2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20.03.2024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4B308A-38D5-4D17-AF8B-1EE10530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76F7CB-AC52-43B4-AD6D-AD433BBEB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90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3E0C11-F975-45E8-BA3E-55FFB4BA5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29AAF6-AF28-4EC4-920C-E10415C7FB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C4C7B9-CAC3-42EE-A8E2-0F73AF396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DBA44D-A820-4823-89E3-9F96458DE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0E0266-68E3-4D86-9523-1E4C2F30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29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98C4361-FBF7-455B-A690-B29413D343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C6B34A3-84EB-40F7-AF48-61C84CD74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86928E-2BDC-46DC-A8FE-6610F8187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2EE9B7-51BC-4834-A25D-F8B9C6BE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B9BC63-6A65-46A2-85DF-3D18833C6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60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D3E4AB-007C-48CF-8A3A-B64245858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9C0369-AC97-4306-8FA4-D63F6C153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393BF6-30A5-4619-86E0-C6FCAD4F0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49F7F8-0AD7-426E-B538-B6DB07F9B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050621-D5FD-43FC-ADA7-81BAB7DC0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Фигура, имеющая форму буквы L 6">
            <a:extLst>
              <a:ext uri="{FF2B5EF4-FFF2-40B4-BE49-F238E27FC236}">
                <a16:creationId xmlns:a16="http://schemas.microsoft.com/office/drawing/2014/main" id="{2A4BBBCF-31DF-4475-9E88-8F57A3B2C09E}"/>
              </a:ext>
            </a:extLst>
          </p:cNvPr>
          <p:cNvSpPr/>
          <p:nvPr userDrawn="1"/>
        </p:nvSpPr>
        <p:spPr>
          <a:xfrm>
            <a:off x="0" y="5428527"/>
            <a:ext cx="1018572" cy="142947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Фигура, имеющая форму буквы L 7">
            <a:extLst>
              <a:ext uri="{FF2B5EF4-FFF2-40B4-BE49-F238E27FC236}">
                <a16:creationId xmlns:a16="http://schemas.microsoft.com/office/drawing/2014/main" id="{344C342A-AFC3-4328-946C-6882274610AA}"/>
              </a:ext>
            </a:extLst>
          </p:cNvPr>
          <p:cNvSpPr/>
          <p:nvPr userDrawn="1"/>
        </p:nvSpPr>
        <p:spPr>
          <a:xfrm rot="10800000">
            <a:off x="11173428" y="0"/>
            <a:ext cx="1018572" cy="142947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Фигура, имеющая форму буквы L 8">
            <a:extLst>
              <a:ext uri="{FF2B5EF4-FFF2-40B4-BE49-F238E27FC236}">
                <a16:creationId xmlns:a16="http://schemas.microsoft.com/office/drawing/2014/main" id="{61889BE7-1BC9-4DB5-9627-64C2ABFE345C}"/>
              </a:ext>
            </a:extLst>
          </p:cNvPr>
          <p:cNvSpPr/>
          <p:nvPr userDrawn="1"/>
        </p:nvSpPr>
        <p:spPr>
          <a:xfrm rot="16200000">
            <a:off x="10987271" y="5613903"/>
            <a:ext cx="1429473" cy="105715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Фигура, имеющая форму буквы L 9">
            <a:extLst>
              <a:ext uri="{FF2B5EF4-FFF2-40B4-BE49-F238E27FC236}">
                <a16:creationId xmlns:a16="http://schemas.microsoft.com/office/drawing/2014/main" id="{D7E3AD0D-FD9E-447A-BC7C-9DFB2452477E}"/>
              </a:ext>
            </a:extLst>
          </p:cNvPr>
          <p:cNvSpPr/>
          <p:nvPr userDrawn="1"/>
        </p:nvSpPr>
        <p:spPr>
          <a:xfrm rot="5400000">
            <a:off x="-186160" y="186160"/>
            <a:ext cx="1429473" cy="105715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82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86CDA-E4D9-4680-9160-749F6D68D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441D36-FD8D-467A-9F0C-C15D03101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B013D4-5D6D-4F16-B92B-DCDC0220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8A6D1C-C5C1-4F42-A25A-D272BE54D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91FEAB-E3DA-4A2A-B748-4B754A11F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32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B63CB-98F7-4FD2-AE6A-A9D1D0BBD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07B4AB-69EB-4069-9839-993D2E79C3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A4005B-2E7F-4189-B96D-CAEFC1F36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7EA7BC-84F9-4F7B-8CAB-E2239A3A0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20.03.2024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4A9B47-FDE3-4CE0-81AF-A83E6641E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2AFF76-4729-4763-A734-414D60FEC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96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A0613-0D99-4D1A-B35E-69F2AE2E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161D37-3665-4485-9C81-A0284C59B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66577C-7E72-4461-97F1-2EFF35D06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8327E4B-ABF3-4BBF-87D0-979FF17CE5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838068-9821-41C4-A10F-9F910F9206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AAFDDEA-5124-47FD-B4EF-22941F87F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20.03.2024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D7621D-5914-4DCC-8B50-376C51D37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F9F542-2397-4C5D-B9B4-43036BE79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16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741AA3-DEB8-4E03-B716-EE5AD8A3E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7B8DF54-7B63-463D-A705-C0CD820F6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pPr/>
              <a:t>20.03.2024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FE19A30-CCCE-4D0F-A5EA-2694C83C5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B863358-8F31-42DB-A75E-2CC034FE6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76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id="{5D96FC90-666A-41D8-AC3D-8F635019BD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Рисунок 5">
            <a:extLst>
              <a:ext uri="{FF2B5EF4-FFF2-40B4-BE49-F238E27FC236}">
                <a16:creationId xmlns:a16="http://schemas.microsoft.com/office/drawing/2014/main" id="{477A18B6-7186-4923-A2C6-B06CC71BFC9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51858" y="342900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8" name="Рисунок 5">
            <a:extLst>
              <a:ext uri="{FF2B5EF4-FFF2-40B4-BE49-F238E27FC236}">
                <a16:creationId xmlns:a16="http://schemas.microsoft.com/office/drawing/2014/main" id="{75DAD50F-D376-4968-9022-8740455F48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Рисунок 5">
            <a:extLst>
              <a:ext uri="{FF2B5EF4-FFF2-40B4-BE49-F238E27FC236}">
                <a16:creationId xmlns:a16="http://schemas.microsoft.com/office/drawing/2014/main" id="{C77762DE-954C-4411-AB2A-49A43212FD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7858" y="342900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075DF8B3-B61E-42DF-9749-0A9A8505A4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1175" y="-6906"/>
            <a:ext cx="3036888" cy="3429000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320D08EE-D804-40FB-AE7E-CEE254F635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88063" y="3430929"/>
            <a:ext cx="3036888" cy="34290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02F63D49-B812-486B-B5E6-9C030000DC8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-22907" y="3429000"/>
            <a:ext cx="3036888" cy="34290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28D52F32-A499-4CCC-A1BE-7EF779BE7B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24268" y="0"/>
            <a:ext cx="3036888" cy="3429000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6001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E5460A7A-40FB-40F9-9F01-826315E498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6479" y="474562"/>
            <a:ext cx="3079750" cy="2954438"/>
          </a:xfrm>
          <a:solidFill>
            <a:schemeClr val="accent6"/>
          </a:solidFill>
          <a:ln>
            <a:noFill/>
          </a:ln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57200" indent="0" algn="r">
              <a:buNone/>
              <a:defRPr>
                <a:solidFill>
                  <a:schemeClr val="bg1"/>
                </a:solidFill>
              </a:defRPr>
            </a:lvl2pPr>
            <a:lvl3pPr marL="914400" indent="0" algn="r">
              <a:buNone/>
              <a:defRPr>
                <a:solidFill>
                  <a:schemeClr val="bg1"/>
                </a:solidFill>
              </a:defRPr>
            </a:lvl3pPr>
            <a:lvl4pPr marL="1371600" indent="0" algn="r">
              <a:buNone/>
              <a:defRPr>
                <a:solidFill>
                  <a:schemeClr val="bg1"/>
                </a:solidFill>
              </a:defRPr>
            </a:lvl4pPr>
            <a:lvl5pPr marL="1828800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4E0003B5-56A3-4F15-9E0F-FFAD95C293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96729" y="474562"/>
            <a:ext cx="3079750" cy="295443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F6F17BB5-1285-4C8E-A946-54AAA5C077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76479" y="3429000"/>
            <a:ext cx="3079750" cy="295443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213F24E3-9D87-431E-A109-DE113A138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96729" y="3429000"/>
            <a:ext cx="3079750" cy="2954438"/>
          </a:xfrm>
          <a:solidFill>
            <a:schemeClr val="accent6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64BCA4AD-2453-4D3A-A6F4-32B0C81B42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5771" y="1770926"/>
            <a:ext cx="4429768" cy="4612511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D9592A19-466D-444B-BE3E-E2D807AEC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72" y="365125"/>
            <a:ext cx="4429768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8252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FD8F8F2-4624-4188-A5F6-724E8774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623" y="365125"/>
            <a:ext cx="52578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3593B03F-2009-4E1E-B76F-4E7AC5351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5623" y="1885950"/>
            <a:ext cx="5257800" cy="446881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F427EE61-8BDE-44DD-A358-2FAD275FBA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577" y="1023846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E85987E3-7190-47E0-9255-D36D3D11BF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577" y="471164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D3CB2DBF-86BD-4842-BD8D-ED74947211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577" y="5728474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3743E8B6-7CBB-471E-A471-58E2B78D32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8577" y="5175792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43700CC0-27A7-41CD-9023-C5A13EDC28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577" y="4184064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C7E1DB0A-9FF1-40B4-BDB5-AC63D12110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8577" y="3631382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9D51BF41-F634-4D57-A637-FF8A0EC4BB1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8577" y="2558629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A1A49660-1072-4AE0-8537-A7BC419F15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577" y="2005947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graphicFrame>
        <p:nvGraphicFramePr>
          <p:cNvPr id="18" name="Таблица 18">
            <a:extLst>
              <a:ext uri="{FF2B5EF4-FFF2-40B4-BE49-F238E27FC236}">
                <a16:creationId xmlns:a16="http://schemas.microsoft.com/office/drawing/2014/main" id="{70B24C5F-4D3D-4415-A815-49971BABC57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75099799"/>
              </p:ext>
            </p:extLst>
          </p:nvPr>
        </p:nvGraphicFramePr>
        <p:xfrm>
          <a:off x="4745620" y="471163"/>
          <a:ext cx="1435261" cy="60801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5261">
                  <a:extLst>
                    <a:ext uri="{9D8B030D-6E8A-4147-A177-3AD203B41FA5}">
                      <a16:colId xmlns:a16="http://schemas.microsoft.com/office/drawing/2014/main" val="3484662148"/>
                    </a:ext>
                  </a:extLst>
                </a:gridCol>
              </a:tblGrid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690842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834754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002084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219575"/>
                  </a:ext>
                </a:extLst>
              </a:tr>
            </a:tbl>
          </a:graphicData>
        </a:graphic>
      </p:graphicFrame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502F727-D6EE-497C-A5B0-DE090ED4782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54326" y="696054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1" name="Рисунок 19">
            <a:extLst>
              <a:ext uri="{FF2B5EF4-FFF2-40B4-BE49-F238E27FC236}">
                <a16:creationId xmlns:a16="http://schemas.microsoft.com/office/drawing/2014/main" id="{0A240E27-AEFA-43F0-89FF-2A74A5D77D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42389" y="2199183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27F5EEBF-34A9-48CF-83E0-D6D660A5179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942389" y="3739045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3" name="Рисунок 19">
            <a:extLst>
              <a:ext uri="{FF2B5EF4-FFF2-40B4-BE49-F238E27FC236}">
                <a16:creationId xmlns:a16="http://schemas.microsoft.com/office/drawing/2014/main" id="{190A3F46-C204-4178-985D-47AB747A32D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954326" y="5261562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800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presentation-creation.ru/" TargetMode="Externa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177DD-DF81-4F80-A921-6C4F2C0A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4B142D-96E1-400F-9902-09D8626B2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3BA0E2-FBA8-48E6-91B5-D882FB555D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BD04A-233C-4E8F-A10D-8C0D98297D7F}" type="datetimeFigureOut">
              <a:rPr lang="ru-RU" smtClean="0"/>
              <a:pPr/>
              <a:t>20.03.2024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981118-B587-4460-83FC-ED85EF5E88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81D7A8-14B2-492F-9F61-6C741CF79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7FFB2-FA83-4A05-BBB4-8E512F12736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7"/>
            <a:extLst>
              <a:ext uri="{FF2B5EF4-FFF2-40B4-BE49-F238E27FC236}">
                <a16:creationId xmlns:a16="http://schemas.microsoft.com/office/drawing/2014/main" id="{DB681911-E539-4075-B5C8-107AF8BC28C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50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61" r:id="rId8"/>
    <p:sldLayoutId id="2147483655" r:id="rId9"/>
    <p:sldLayoutId id="2147483663" r:id="rId10"/>
    <p:sldLayoutId id="2147483662" r:id="rId11"/>
    <p:sldLayoutId id="2147483656" r:id="rId12"/>
    <p:sldLayoutId id="2147483657" r:id="rId13"/>
    <p:sldLayoutId id="2147483658" r:id="rId14"/>
    <p:sldLayoutId id="2147483659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742F0B-5640-44F2-AAAA-19FBC87FA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3704" y="4072585"/>
            <a:ext cx="5319640" cy="1610882"/>
          </a:xfrm>
        </p:spPr>
        <p:txBody>
          <a:bodyPr>
            <a:noAutofit/>
          </a:bodyPr>
          <a:lstStyle/>
          <a:p>
            <a:pPr algn="l"/>
            <a:r>
              <a:rPr lang="ru-RU" sz="2400" b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Подготовили:</a:t>
            </a:r>
            <a:br>
              <a:rPr lang="ru-RU" sz="2400" b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b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чителя-логопеды </a:t>
            </a:r>
            <a:r>
              <a:rPr lang="ru-RU" sz="2400" b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Ибрагимова Г.Р. </a:t>
            </a:r>
            <a:r>
              <a:rPr lang="ru-RU" sz="2400" b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Семёнова А.И.</a:t>
            </a:r>
            <a:r>
              <a:rPr lang="ru-RU" sz="2400" b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b="0" dirty="0"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71255BE-FC6E-4FA6-8B7E-130C4FA388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3271" y="1530706"/>
            <a:ext cx="8346141" cy="257228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Консультация</a:t>
            </a:r>
            <a:endParaRPr lang="ru-RU" sz="32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«Использование игровых приемов для формирования слоговой структуры слова у детей дошкольного возраста»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rcRect l="10648" r="10648"/>
          <a:stretch>
            <a:fillRect/>
          </a:stretch>
        </p:blipFill>
        <p:spPr>
          <a:xfrm>
            <a:off x="1025605" y="3590365"/>
            <a:ext cx="2353216" cy="2608728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9742F0B-5640-44F2-AAAA-19FBC87FA4BA}"/>
              </a:ext>
            </a:extLst>
          </p:cNvPr>
          <p:cNvSpPr txBox="1">
            <a:spLocks/>
          </p:cNvSpPr>
          <p:nvPr/>
        </p:nvSpPr>
        <p:spPr>
          <a:xfrm>
            <a:off x="0" y="-33438"/>
            <a:ext cx="11784801" cy="9074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65 «Фестивальный»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62875" y="6014428"/>
            <a:ext cx="30614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Сургут, 2024 г.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40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звуко-слоговой структуры слов на </a:t>
            </a:r>
            <a:r>
              <a:rPr lang="ru-RU" sz="3200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звука</a:t>
            </a:r>
            <a:endParaRPr lang="ru-RU" sz="3200" dirty="0"/>
          </a:p>
        </p:txBody>
      </p:sp>
      <p:pic>
        <p:nvPicPr>
          <p:cNvPr id="4" name="Picture 4" descr="https://konspekta.net/studopediaru/baza24/9019105838377.files/image0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0" r="7309"/>
          <a:stretch/>
        </p:blipFill>
        <p:spPr bwMode="auto">
          <a:xfrm>
            <a:off x="426542" y="2865573"/>
            <a:ext cx="4683978" cy="318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9705" y="2016520"/>
            <a:ext cx="5484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«Прочитай звук по губам»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43675" y="2062686"/>
            <a:ext cx="5857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«Выделение ударного звука»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fs00.infourok.ru/images/doc/126/147192/img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2779849"/>
            <a:ext cx="5029200" cy="319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52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звуко-слоговой структуры слов на </a:t>
            </a:r>
            <a:r>
              <a:rPr lang="ru-RU" sz="3200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</a:t>
            </a:r>
            <a:r>
              <a:rPr lang="ru-RU" sz="3200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слога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-1319175" y="4952786"/>
            <a:ext cx="5287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с мячом</a:t>
            </a: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img.joomcdn.net/ac2431d59a6df231891ea4d991e61d64c446ea49_original.jpe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5139"/>
            <a:ext cx="2503055" cy="250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nytos.ru/upload/iblock/e11/zf3bx1lh461yix9w3ne6ilp3kb8iqk20.jp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421" y="2541381"/>
            <a:ext cx="2336789" cy="233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2708" y="4973718"/>
            <a:ext cx="5287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с пирамидкой</a:t>
            </a: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https://nurturednoggins.com/wp-content/uploads/2019/03/iStock.blocktower-610x9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310" y="2066135"/>
            <a:ext cx="2133313" cy="3199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968227" y="4952786"/>
            <a:ext cx="5287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«Построй башню»</a:t>
            </a: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0" name="Picture 12" descr="https://i2.wp.com/xn--j1ahfl.xn--p1ai/data/images/u219148/t1542644446ab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1" t="16502" r="19382" b="12164"/>
          <a:stretch/>
        </p:blipFill>
        <p:spPr bwMode="auto">
          <a:xfrm>
            <a:off x="7770964" y="2146751"/>
            <a:ext cx="4230535" cy="267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400623" y="4931854"/>
            <a:ext cx="5287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Слоговые дорожки</a:t>
            </a: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41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звуко-слоговой структуры слов на </a:t>
            </a:r>
            <a:r>
              <a:rPr lang="ru-RU" sz="3200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</a:t>
            </a:r>
            <a:r>
              <a:rPr lang="ru-RU" sz="3200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слога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4571423"/>
            <a:ext cx="5287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«Пальчики здороваются»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(произносить цепочки слогов и соединять пальцы рук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ecobabka.ru/wp-content/uploads/2018/12/Onemenie-paltsev-ruk-prichiny-i-lechenie-8-m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1" y="1919566"/>
            <a:ext cx="5206971" cy="242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ds04.infourok.ru/uploads/ex/0a8e/00131d5d-1adf47ba/img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5" t="22879" r="24969" b="9549"/>
          <a:stretch/>
        </p:blipFill>
        <p:spPr bwMode="auto">
          <a:xfrm>
            <a:off x="6750049" y="1984674"/>
            <a:ext cx="3350683" cy="235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687945" y="4571423"/>
            <a:ext cx="5114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«Слоги наоборот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мячом )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ША-АШ,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ТСА-АТС, КЛА-АЛК, РО-ОР……</a:t>
            </a: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3958" t="29753" r="39861" b="32715"/>
          <a:stretch/>
        </p:blipFill>
        <p:spPr>
          <a:xfrm>
            <a:off x="7984582" y="5246552"/>
            <a:ext cx="2521312" cy="147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8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76300" y="1365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звуко-слоговой структуры слов на </a:t>
            </a:r>
            <a:r>
              <a:rPr lang="ru-RU" sz="3200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</a:t>
            </a:r>
            <a:r>
              <a:rPr lang="ru-RU" sz="3200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слога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89" b="6666"/>
          <a:stretch/>
        </p:blipFill>
        <p:spPr>
          <a:xfrm>
            <a:off x="1619250" y="2181225"/>
            <a:ext cx="9086850" cy="42481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90875" y="1530727"/>
            <a:ext cx="5287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«Составь из слогов слова»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67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76300" y="1365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звуко-слоговой структуры слов на </a:t>
            </a:r>
            <a:r>
              <a:rPr lang="ru-RU" sz="3200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</a:t>
            </a:r>
            <a:r>
              <a:rPr lang="ru-RU" sz="3200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слога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080823" y="1299594"/>
            <a:ext cx="5287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«Составь из слогов слова»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9" t="14584" r="2812" b="4583"/>
          <a:stretch/>
        </p:blipFill>
        <p:spPr>
          <a:xfrm>
            <a:off x="1924049" y="1794954"/>
            <a:ext cx="8201026" cy="472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96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412637" y="1620318"/>
            <a:ext cx="3411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«Слоговой поезд»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4" descr="https://antoshka-fetr.ru/wp-content/uploads/2018/10/sayt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antoshka-fetr.ru/wp-content/uploads/2018/10/saytt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https://ds03.infourok.ru/uploads/ex/041d/00035f7c-d2d09cfe/img4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65175" y="83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звуко-слоговой структуры на </a:t>
            </a:r>
            <a:r>
              <a:rPr lang="ru-RU" sz="3200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слова</a:t>
            </a:r>
            <a:endParaRPr lang="ru-RU" sz="3200" u="sng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cf2.ppt-online.org/files2/slide/e/eLDojTXu37Y2FBk6Phx5bKRIMvc8iOQznf1EaCV9t/slide-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33" b="22593"/>
          <a:stretch/>
        </p:blipFill>
        <p:spPr bwMode="auto">
          <a:xfrm>
            <a:off x="2388327" y="2659481"/>
            <a:ext cx="7642515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6" descr="https://flyclipart.com/thumb2/cats-cats-cartoon-and-kitten-cartoon-607156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s://koshka.top/uploads/posts/2021-11/1637339820_37-koshka-top-p-koshka-dlya-detei-na-prozrachnom-fone-56.pn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682" y="4811768"/>
            <a:ext cx="1524670" cy="148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ttps://avatars.mds.yandex.net/i?id=9bbdfa646f659de54ddeead5621dbc9a1b7a6fce-9599837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0974" y="1504950"/>
            <a:ext cx="1675416" cy="152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https://avatars.mds.yandex.net/i?id=0a6e508f4dd7ee34a7b64464ff9c9cdc4039c32e-4551895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0842" y="3910293"/>
            <a:ext cx="1532508" cy="180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https://avatars.mds.yandex.net/i?id=7b0f26d1064b76e96f03e346a085eb6c1dd4b635-10642623-images-thumbs&amp;n=1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" r="3632" b="11515"/>
          <a:stretch/>
        </p:blipFill>
        <p:spPr bwMode="auto">
          <a:xfrm>
            <a:off x="9374696" y="1383550"/>
            <a:ext cx="1939925" cy="104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15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81481E-6 L 0.12786 -0.315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93" y="-1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0.33424 0.1569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6" y="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-0.29961 -0.1650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87" y="-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-0.10938 0.2356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69" y="1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01688" y="16510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звуко-слоговой 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на </a:t>
            </a:r>
            <a:r>
              <a:rPr lang="ru-RU" sz="3200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слова</a:t>
            </a:r>
            <a:endParaRPr lang="ru-RU" sz="3200" u="sng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43" t="25358" r="8871" b="35690"/>
          <a:stretch/>
        </p:blipFill>
        <p:spPr bwMode="auto">
          <a:xfrm>
            <a:off x="4984959" y="1804109"/>
            <a:ext cx="2742075" cy="3056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84742" y="1416554"/>
            <a:ext cx="6135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«Подбери слово к схеме»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5" t="64671" r="13904" b="16802"/>
          <a:stretch/>
        </p:blipFill>
        <p:spPr bwMode="auto">
          <a:xfrm>
            <a:off x="1129395" y="4860666"/>
            <a:ext cx="2957843" cy="1513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4" t="64671" r="61230" b="16802"/>
          <a:stretch/>
        </p:blipFill>
        <p:spPr bwMode="auto">
          <a:xfrm>
            <a:off x="8891451" y="4860666"/>
            <a:ext cx="2639913" cy="144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5" t="64671" r="13904" b="16802"/>
          <a:stretch/>
        </p:blipFill>
        <p:spPr bwMode="auto">
          <a:xfrm flipH="1">
            <a:off x="4806490" y="4869525"/>
            <a:ext cx="3365709" cy="1513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33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f.ppt-online.org/files1/slide/m/McliLNmKuGIAx52q17FsPprJofTZRt6aDvV3UkESby/slide-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8" t="80867" r="58789" b="10267"/>
          <a:stretch/>
        </p:blipFill>
        <p:spPr bwMode="auto">
          <a:xfrm>
            <a:off x="809625" y="4895850"/>
            <a:ext cx="348615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cf.ppt-online.org/files1/slide/m/McliLNmKuGIAx52q17FsPprJofTZRt6aDvV3UkESby/slide-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" t="13299" r="58399" b="77705"/>
          <a:stretch/>
        </p:blipFill>
        <p:spPr bwMode="auto">
          <a:xfrm>
            <a:off x="714375" y="1797248"/>
            <a:ext cx="3581400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cf.ppt-online.org/files1/slide/m/McliLNmKuGIAx52q17FsPprJofTZRt6aDvV3UkESby/slide-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38" t="13168" r="5567" b="79400"/>
          <a:stretch/>
        </p:blipFill>
        <p:spPr bwMode="auto">
          <a:xfrm>
            <a:off x="7824788" y="1797248"/>
            <a:ext cx="3152775" cy="59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cf.ppt-online.org/files1/slide/m/McliLNmKuGIAx52q17FsPprJofTZRt6aDvV3UkESby/slide-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86" t="27901" r="38086" b="42242"/>
          <a:stretch/>
        </p:blipFill>
        <p:spPr bwMode="auto">
          <a:xfrm>
            <a:off x="5233343" y="2561035"/>
            <a:ext cx="1725313" cy="161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cf.ppt-online.org/files1/slide/m/McliLNmKuGIAx52q17FsPprJofTZRt6aDvV3UkESby/slide-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12" t="78879" r="11328" b="11082"/>
          <a:stretch/>
        </p:blipFill>
        <p:spPr bwMode="auto">
          <a:xfrm>
            <a:off x="7824788" y="4884066"/>
            <a:ext cx="2109787" cy="59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801688" y="1651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звуко-слоговой структуры на </a:t>
            </a:r>
            <a:r>
              <a:rPr lang="ru-RU" sz="3200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слова</a:t>
            </a:r>
            <a:endParaRPr lang="ru-RU" sz="3200" u="sng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43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09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«Лишнее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бак, так, 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банан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Сом, ком, индюк, 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Лимон, вагон, кот, 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бутон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Мак, бак, веник, 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Совок, венок, каток, 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Каток, маток, дом, 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звуко-слоговой структуры на </a:t>
            </a:r>
            <a:r>
              <a:rPr lang="ru-RU" sz="3200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слова</a:t>
            </a:r>
            <a:endParaRPr lang="ru-RU" sz="3200" u="sng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8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звуко-слоговой структуры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0205" y="5630249"/>
            <a:ext cx="3204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«Путаница»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04122" y="5646913"/>
            <a:ext cx="440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«Так бывает или нет?»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36442" y="1690688"/>
            <a:ext cx="3519115" cy="51642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фразой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4" descr="https://antoshka-fetr.ru/wp-content/uploads/2018/10/sayt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antoshka-fetr.ru/wp-content/uploads/2018/10/saytt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https://ds03.infourok.ru/uploads/ex/041d/00035f7c-d2d09cfe/img4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https://o-krohe.ru/images/article/orig/2017/03/kak-nauchit-rebenka-vygovarivat-zvuk-l-v-domashnih-usloviyah-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5" t="13680" r="38768" b="50000"/>
          <a:stretch/>
        </p:blipFill>
        <p:spPr bwMode="auto">
          <a:xfrm>
            <a:off x="716457" y="2203937"/>
            <a:ext cx="3741728" cy="346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ds05.infourok.ru/uploads/ex/0a39/00096c90-f08bbb19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9" t="17929" r="6637" b="2338"/>
          <a:stretch/>
        </p:blipFill>
        <p:spPr bwMode="auto">
          <a:xfrm>
            <a:off x="6940296" y="2351490"/>
            <a:ext cx="4608576" cy="322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39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61473"/>
            <a:ext cx="10515600" cy="57154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32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3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3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2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Задачи:</a:t>
            </a:r>
            <a:endParaRPr lang="ru-RU" sz="3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Познакомить</a:t>
            </a:r>
            <a:r>
              <a:rPr lang="ru-RU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 с теоретическими аспектами нормы и нарушений слоговой структуры </a:t>
            </a: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слова.</a:t>
            </a: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Рекомендовать </a:t>
            </a:r>
            <a:r>
              <a:rPr lang="ru-RU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игровые методы и приемы, способствующие формированию </a:t>
            </a: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слоговой </a:t>
            </a:r>
            <a:r>
              <a:rPr lang="ru-RU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структуры </a:t>
            </a:r>
            <a:r>
              <a:rPr lang="ru-RU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слова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 детей дошкольного возраста.</a:t>
            </a:r>
            <a:endParaRPr lang="ru-RU" sz="3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38200" y="683665"/>
            <a:ext cx="10515600" cy="158097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15000"/>
              </a:lnSpc>
              <a:spcBef>
                <a:spcPts val="1000"/>
              </a:spcBef>
            </a:pP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расширение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обобщение знаний педагогов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теме формирования слоговой структуры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слова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детей дошкольного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возраста.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137139" y="5694240"/>
            <a:ext cx="10539046" cy="5366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32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Слоговая структура слова </a:t>
            </a:r>
            <a:r>
              <a:rPr lang="ru-RU" sz="3200" b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–</a:t>
            </a:r>
            <a:r>
              <a:rPr lang="ru-RU" sz="32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320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взаиморасположение и связь слогов в слове. </a:t>
            </a:r>
            <a:endParaRPr lang="ru-RU" sz="32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53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742F0B-5640-44F2-AAAA-19FBC87FA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3704" y="4072585"/>
            <a:ext cx="5319640" cy="1610882"/>
          </a:xfrm>
        </p:spPr>
        <p:txBody>
          <a:bodyPr>
            <a:noAutofit/>
          </a:bodyPr>
          <a:lstStyle/>
          <a:p>
            <a:pPr algn="l"/>
            <a: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  <a:t>Подготовили:</a:t>
            </a:r>
            <a:b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  <a:t>чителя-логопеды </a:t>
            </a:r>
            <a: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  <a:t>Ибрагимова Г.Р. </a:t>
            </a:r>
            <a: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  <a:t>Семёнова А.И.</a:t>
            </a:r>
            <a: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b="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71255BE-FC6E-4FA6-8B7E-130C4FA388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3271" y="1530706"/>
            <a:ext cx="8346141" cy="257228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Мастер-класс </a:t>
            </a:r>
          </a:p>
          <a:p>
            <a:pPr>
              <a:lnSpc>
                <a:spcPct val="10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«Формирование слоговой структуры слова у детей дошкольного возраста»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rcRect l="10648" r="10648"/>
          <a:stretch>
            <a:fillRect/>
          </a:stretch>
        </p:blipFill>
        <p:spPr>
          <a:xfrm>
            <a:off x="1025605" y="3590365"/>
            <a:ext cx="2353216" cy="2608728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9742F0B-5640-44F2-AAAA-19FBC87FA4BA}"/>
              </a:ext>
            </a:extLst>
          </p:cNvPr>
          <p:cNvSpPr txBox="1">
            <a:spLocks/>
          </p:cNvSpPr>
          <p:nvPr/>
        </p:nvSpPr>
        <p:spPr>
          <a:xfrm>
            <a:off x="0" y="-33438"/>
            <a:ext cx="11784801" cy="9074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65 «Фестивальный»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62875" y="6014428"/>
            <a:ext cx="30614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Сургут, 2023 г.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32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029" y="365125"/>
            <a:ext cx="11582399" cy="92764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нарушений слоговой структуры слова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429" y="1453055"/>
            <a:ext cx="11204121" cy="4776951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Преобладание ошибок, выражающихся в перестановке или добавлении слогов, свидетельствует о </a:t>
            </a:r>
            <a:r>
              <a:rPr lang="ru-RU" alt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первичном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недоразвитии слухового восприятия ребенка. </a:t>
            </a:r>
            <a:endParaRPr lang="ru-RU" alt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alt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типа сокращения числа слогов, уподобление слогов друг другу, сокращение стечений согласных указывают на преимущественное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артикуляционной сферы</a:t>
            </a:r>
            <a:r>
              <a:rPr lang="ru-RU" alt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ru-RU" alt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ru-RU" alt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Малознакомые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искажаются чаще, чем слова хорошо известные ребенку</a:t>
            </a: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11147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Нормы развития слоговой структуры слова у детей разной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возрастной категории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50718" y="1690689"/>
            <a:ext cx="6345432" cy="10964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года: воспроизведение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слов, состоящих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из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слогов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(вата, ива,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сова);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из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3-х слогов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кабина, машина, утята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из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слога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(мак, сок, дым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50718" y="2870730"/>
            <a:ext cx="9695511" cy="18947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4-5 лет: воспроизведение слов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из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открытых слогов без стечения согласных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(пуговица</a:t>
            </a:r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помидоры)</a:t>
            </a:r>
          </a:p>
          <a:p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лова со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стечением согласных в начале, середине, конце слова </a:t>
            </a:r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(снег, капуста, крыша, кошка,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мостик)</a:t>
            </a:r>
          </a:p>
          <a:p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должен 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уметь: </a:t>
            </a:r>
          </a:p>
          <a:p>
            <a:pPr marL="342900" indent="-342900">
              <a:buFontTx/>
              <a:buChar char="-"/>
            </a:pP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назвать </a:t>
            </a:r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предметные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картинки</a:t>
            </a:r>
          </a:p>
          <a:p>
            <a:pPr marL="342900" indent="-342900">
              <a:buFontTx/>
              <a:buChar char="-"/>
            </a:pP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повторить </a:t>
            </a:r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слова за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взрослым</a:t>
            </a:r>
            <a:endParaRPr lang="ru-RU" sz="1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50718" y="4848997"/>
            <a:ext cx="9644013" cy="16924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лет дети повторяют за взрослым предложения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 сложными словами, например: </a:t>
            </a:r>
          </a:p>
          <a:p>
            <a:pPr marL="342900" indent="-342900">
              <a:buFontTx/>
              <a:buChar char="-"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Водопроводчик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чинил водопровод. 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аквариуме плавают разноцветные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рыбки. </a:t>
            </a:r>
          </a:p>
          <a:p>
            <a:pPr marL="342900" indent="-342900">
              <a:buFontTx/>
              <a:buChar char="-"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Волосы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подстригают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парикмахерской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Кроме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того, детям могут самостоятельно составить предложения по сюжетным картинкам.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47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764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нарушений слоговой структуры слова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92772"/>
            <a:ext cx="10515600" cy="556522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слогов: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сокращение (пропуск) слога 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(молоток-моток)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опускание слогообразующей гласной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(пианино-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пинино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увеличение числа слогов за счет вставки гласных в стечения согласных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(комната-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команата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 слогов в слове: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перестановка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слогов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(дерево-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деворе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перестановка звуков соседних слогов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(бегемот-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гебемот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Искажение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отдельного слога: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сокращение стечений согласных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(стул-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тул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вставки согласных в слог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(лимон-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лимонт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Уподобление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слогов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(абрикосы-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кококосы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Персеверации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(циклический повтор, настойчивое воспроизведение):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(библиотекарь-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билитекарь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Антиципации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(замена предшествующих звуков </a:t>
            </a: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последующими):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(ананасы-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нананасы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Контаминации </a:t>
            </a:r>
            <a:r>
              <a:rPr lang="ru-RU" b="1" dirty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(смешение слов</a:t>
            </a:r>
            <a:r>
              <a:rPr lang="ru-RU" b="1" dirty="0" smtClean="0">
                <a:solidFill>
                  <a:srgbClr val="809E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хлебнице 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холодильнике - в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холодильнице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99542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слуховой памяти и слухового внимания 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149975"/>
            <a:ext cx="10515600" cy="42227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«Узнай музыкальный инструмент по звуку»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8542" t="52809" r="39896" b="26667"/>
          <a:stretch/>
        </p:blipFill>
        <p:spPr>
          <a:xfrm>
            <a:off x="1535999" y="1744386"/>
            <a:ext cx="2114550" cy="21113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2734" t="37084" r="51953" b="42731"/>
          <a:stretch/>
        </p:blipFill>
        <p:spPr>
          <a:xfrm>
            <a:off x="4708427" y="1709530"/>
            <a:ext cx="2800350" cy="20764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1094" t="31605" r="67864" b="48765"/>
          <a:stretch/>
        </p:blipFill>
        <p:spPr>
          <a:xfrm>
            <a:off x="4866980" y="3925542"/>
            <a:ext cx="2019300" cy="2019300"/>
          </a:xfrm>
          <a:prstGeom prst="rect">
            <a:avLst/>
          </a:prstGeom>
        </p:spPr>
      </p:pic>
      <p:pic>
        <p:nvPicPr>
          <p:cNvPr id="1026" name="Picture 2" descr="https://taltoys.ru/upload/iblock/393/24308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082" y="1543050"/>
            <a:ext cx="2558644" cy="2558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nukadeti.ru/content/images/essence/color/302/354.jp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225" y="3925542"/>
            <a:ext cx="2042324" cy="215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ain-cdn.sbermegamarket.ru/hlr-system/1480143414/100023960801b0.jpg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324" y="3962541"/>
            <a:ext cx="1875351" cy="208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85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42975" y="2619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Игры, направленные </a:t>
            </a: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формирование пространственно-временных представлений</a:t>
            </a:r>
          </a:p>
        </p:txBody>
      </p:sp>
      <p:pic>
        <p:nvPicPr>
          <p:cNvPr id="6" name="Picture 4" descr="https://xn--80aaph2avkn4e.xn--p1ai/wa-data/public/shop/products/84/07/784/images/4784/4784.97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8" r="4842"/>
          <a:stretch/>
        </p:blipFill>
        <p:spPr bwMode="auto">
          <a:xfrm>
            <a:off x="2122674" y="1476864"/>
            <a:ext cx="7497576" cy="538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77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2" descr="http://img1.liveinternet.ru/images/attach/c/7/95/989/95989379_4979214_0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" t="3788" r="3628" b="30536"/>
          <a:stretch/>
        </p:blipFill>
        <p:spPr bwMode="auto">
          <a:xfrm>
            <a:off x="581025" y="1729582"/>
            <a:ext cx="5200650" cy="454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http://img1.liveinternet.ru/images/attach/c/7/95/989/95989379_4979214_0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12" b="2879"/>
          <a:stretch/>
        </p:blipFill>
        <p:spPr bwMode="auto">
          <a:xfrm>
            <a:off x="5695950" y="2596356"/>
            <a:ext cx="6311319" cy="2111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42975" y="2619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Игры, направленные </a:t>
            </a: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формирование пространственно-временных представлений</a:t>
            </a:r>
          </a:p>
        </p:txBody>
      </p:sp>
    </p:spTree>
    <p:extLst>
      <p:ext uri="{BB962C8B-B14F-4D97-AF65-F5344CB8AC3E}">
        <p14:creationId xmlns:p14="http://schemas.microsoft.com/office/powerpoint/2010/main" val="327072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688" y="35560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устранение нарушений звуко-слоговой структуры 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 на </a:t>
            </a:r>
            <a:r>
              <a:rPr lang="ru-RU" sz="3200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звука</a:t>
            </a:r>
            <a:endParaRPr lang="ru-RU" sz="3200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55788" y="1786949"/>
            <a:ext cx="3676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«Пропой звук»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elenaseversk.ru/wp-content/uploads/2021/11/image0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88" y="2261471"/>
            <a:ext cx="3850973" cy="417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36763" y="1863880"/>
            <a:ext cx="3837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«Тихо-громко»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https://fsd.multiurok.ru/html/2018/01/17/s_5a5f8deb820ef/801404_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3"/>
          <a:stretch/>
        </p:blipFill>
        <p:spPr bwMode="auto">
          <a:xfrm>
            <a:off x="5991754" y="2676709"/>
            <a:ext cx="6017586" cy="282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28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577</Words>
  <Application>Microsoft Office PowerPoint</Application>
  <PresentationFormat>Широкоэкранный</PresentationFormat>
  <Paragraphs>91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Тема Office</vt:lpstr>
      <vt:lpstr>Подготовили: учителя-логопеды  Ибрагимова Г.Р. Семёнова А.И. </vt:lpstr>
      <vt:lpstr>Презентация PowerPoint</vt:lpstr>
      <vt:lpstr>Причины нарушений слоговой структуры слова</vt:lpstr>
      <vt:lpstr>Нормы развития слоговой структуры слова у детей разной возрастной категории</vt:lpstr>
      <vt:lpstr>Виды нарушений слоговой структуры слова</vt:lpstr>
      <vt:lpstr>Игры на развитие слуховой памяти и слухового внимания </vt:lpstr>
      <vt:lpstr>Презентация PowerPoint</vt:lpstr>
      <vt:lpstr>Презентация PowerPoint</vt:lpstr>
      <vt:lpstr>Упражнения, направленные на устранение нарушений звуко-слоговой структуры слов на уровне звука</vt:lpstr>
      <vt:lpstr>Упражнения, направленные на устранение нарушений звуко-слоговой структуры слов на уровне звука</vt:lpstr>
      <vt:lpstr>Упражнения, направленные на устранение нарушений звуко-слоговой структуры слов на уровне слога</vt:lpstr>
      <vt:lpstr>Упражнения, направленные на устранение нарушений звуко-слоговой структуры слов на уровне слога</vt:lpstr>
      <vt:lpstr>Упражнения, направленные на устранение нарушений звуко-слоговой структуры слов на уровне слога</vt:lpstr>
      <vt:lpstr>Упражнения, направленные на устранение нарушений звуко-слоговой структуры слов на уровне слога</vt:lpstr>
      <vt:lpstr>Презентация PowerPoint</vt:lpstr>
      <vt:lpstr>Упражнения, направленные на устранение нарушений звуко-слоговой структуры на уровне слова</vt:lpstr>
      <vt:lpstr>Презентация PowerPoint</vt:lpstr>
      <vt:lpstr>Упражнения, направленные на устранение нарушений звуко-слоговой структуры на уровне слова</vt:lpstr>
      <vt:lpstr>Упражнения, направленные на устранение нарушений звуко-слоговой структуры слова</vt:lpstr>
      <vt:lpstr>Подготовили: учителя-логопеды  Ибрагимова Г.Р. Семёнова А.И.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Оксана</cp:lastModifiedBy>
  <cp:revision>96</cp:revision>
  <dcterms:created xsi:type="dcterms:W3CDTF">2021-12-09T11:10:51Z</dcterms:created>
  <dcterms:modified xsi:type="dcterms:W3CDTF">2024-03-20T05:17:32Z</dcterms:modified>
</cp:coreProperties>
</file>