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8" r:id="rId1"/>
  </p:sldMasterIdLst>
  <p:notesMasterIdLst>
    <p:notesMasterId r:id="rId16"/>
  </p:notesMasterIdLst>
  <p:sldIdLst>
    <p:sldId id="274" r:id="rId2"/>
    <p:sldId id="257" r:id="rId3"/>
    <p:sldId id="270" r:id="rId4"/>
    <p:sldId id="279" r:id="rId5"/>
    <p:sldId id="272" r:id="rId6"/>
    <p:sldId id="256" r:id="rId7"/>
    <p:sldId id="275" r:id="rId8"/>
    <p:sldId id="265" r:id="rId9"/>
    <p:sldId id="260" r:id="rId10"/>
    <p:sldId id="262" r:id="rId11"/>
    <p:sldId id="264" r:id="rId12"/>
    <p:sldId id="263" r:id="rId13"/>
    <p:sldId id="266" r:id="rId14"/>
    <p:sldId id="277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115" autoAdjust="0"/>
  </p:normalViewPr>
  <p:slideViewPr>
    <p:cSldViewPr>
      <p:cViewPr varScale="1">
        <p:scale>
          <a:sx n="106" d="100"/>
          <a:sy n="106" d="100"/>
        </p:scale>
        <p:origin x="176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4009603-72E5-4E2D-9D6C-8BE60443CA01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D464842-CD72-42D5-BD4B-3FCDB366B65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DDF3CFA-C86F-481C-827B-46E344CBD54A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BF7DE-E8BE-4AED-8120-8F85B64882EE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4EC6D-FAE7-48F3-9470-C50259822A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2221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0657F-7D95-4AFB-8BD0-D8E6B1F4DB22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91418E-5A9B-4BC5-95AD-FB4A9B2B2D6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7974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8133F-FA0E-4AC9-9668-55B43AED4277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250AF-0C9F-4985-B840-8A9DD285D86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6595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3D2C8-72DB-4A95-928F-86F2CAE4EB24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FB3C7D-5E43-4B23-BDF5-7617AD938E9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7348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5F604-230A-42FB-A3D6-5B8485F59BA4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806C5-0AC0-4995-AEA7-61E6A0EE434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9309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A1870-D16A-487B-8A82-8F9F565C241B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CB118-C2BE-4D44-9CE9-99FE31A5C77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7576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B0714-18CD-4999-95ED-61E6C377412D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39CC10-11E5-47D0-BE35-C7043E45661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0289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C8667-BFF5-4531-BA02-1C6158FCDFEA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C578D9-9FCD-45C7-A339-85A46A5C2EE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25628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DC1C6-CE9D-4995-A2B4-00B79E8D4644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4AB63-4F80-41C6-AA56-6F14B769600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504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381B9-A094-4CE4-A598-E44038303CEE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AA06D-C387-4DED-9A76-7B19FD5F59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615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8F63B-5D0E-4EB0-BAB7-63EC85932D11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C519EE-4DEC-4710-A101-F1413AF3A2F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1511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2D63B5F1-2E89-4D32-A52A-4C0E9DDA1576}" type="datetimeFigureOut">
              <a:rPr lang="ru-RU"/>
              <a:pPr>
                <a:defRPr/>
              </a:pPr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D33295C-0573-4F6E-AB78-53F44C58257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3.png"/><Relationship Id="rId7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0.jpe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34.png"/><Relationship Id="rId9" Type="http://schemas.openxmlformats.org/officeDocument/2006/relationships/image" Target="../media/image5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audio" Target="file:///C:\Users\&#1088;&#1091;&#1089;&#1090;&#1072;&#1084;\Desktop\&#1092;&#1086;&#1085;\Metallofon_-_1_(iPlayer.fm).mp3" TargetMode="External"/><Relationship Id="rId7" Type="http://schemas.openxmlformats.org/officeDocument/2006/relationships/image" Target="../media/image3.jpeg"/><Relationship Id="rId12" Type="http://schemas.openxmlformats.org/officeDocument/2006/relationships/image" Target="../media/image8.png"/><Relationship Id="rId2" Type="http://schemas.openxmlformats.org/officeDocument/2006/relationships/audio" Target="file:///C:\Users\&#1055;&#1086;&#1083;&#1100;&#1079;&#1086;&#1074;&#1072;&#1090;&#1077;&#1083;&#1100;\Downloads\e080047ed227eff.mp3" TargetMode="External"/><Relationship Id="rId1" Type="http://schemas.openxmlformats.org/officeDocument/2006/relationships/audio" Target="file:///C:\Users\&#1055;&#1086;&#1083;&#1100;&#1079;&#1086;&#1074;&#1072;&#1090;&#1077;&#1083;&#1100;\Downloads\b1db883e5d87d75.mp3" TargetMode="External"/><Relationship Id="rId6" Type="http://schemas.openxmlformats.org/officeDocument/2006/relationships/image" Target="../media/image1.jpeg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6.jpeg"/><Relationship Id="rId4" Type="http://schemas.openxmlformats.org/officeDocument/2006/relationships/audio" Target="file:///C:\Users\&#1088;&#1091;&#1089;&#1090;&#1072;&#1084;\Desktop\&#1092;&#1086;&#1085;\&#1084;&#1072;&#1088;&#1072;&#1082;&#1072;&#1089;&#1099;zvuki_-_Marakasy_(iPlayer.fm).mp3" TargetMode="External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1.png"/><Relationship Id="rId3" Type="http://schemas.openxmlformats.org/officeDocument/2006/relationships/audio" Target="file:///C:\Users\&#1088;&#1091;&#1089;&#1090;&#1072;&#1084;\Desktop\&#1092;&#1086;&#1085;\&#1073;&#1091;&#1073;&#1077;&#1085;_-_Daskskij_buben_1_(iPlayer.fm).mp3" TargetMode="External"/><Relationship Id="rId7" Type="http://schemas.openxmlformats.org/officeDocument/2006/relationships/image" Target="../media/image3.jpeg"/><Relationship Id="rId12" Type="http://schemas.openxmlformats.org/officeDocument/2006/relationships/image" Target="../media/image7.png"/><Relationship Id="rId2" Type="http://schemas.openxmlformats.org/officeDocument/2006/relationships/audio" Target="file:///C:\Users\&#1055;&#1086;&#1083;&#1100;&#1079;&#1086;&#1074;&#1072;&#1090;&#1077;&#1083;&#1100;\Downloads\tambourine-3_gyr4dmno.mp3" TargetMode="External"/><Relationship Id="rId1" Type="http://schemas.openxmlformats.org/officeDocument/2006/relationships/audio" Target="file:///C:\Users\&#1055;&#1086;&#1083;&#1100;&#1079;&#1086;&#1074;&#1072;&#1090;&#1077;&#1083;&#1100;\Downloads\shkolnyy-z_onok-kolokolchik.mp3" TargetMode="External"/><Relationship Id="rId6" Type="http://schemas.openxmlformats.org/officeDocument/2006/relationships/image" Target="../media/image1.jpeg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6.jpeg"/><Relationship Id="rId4" Type="http://schemas.openxmlformats.org/officeDocument/2006/relationships/audio" Target="file:///C:\Users\&#1088;&#1091;&#1089;&#1090;&#1072;&#1084;\Desktop\bell-ringing-01.mp3" TargetMode="External"/><Relationship Id="rId9" Type="http://schemas.openxmlformats.org/officeDocument/2006/relationships/image" Target="../media/image5.jpe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png"/><Relationship Id="rId3" Type="http://schemas.openxmlformats.org/officeDocument/2006/relationships/audio" Target="file:///C:\Users\&#1088;&#1091;&#1089;&#1090;&#1072;&#1084;\Desktop\zvuk-kozy1.mp3" TargetMode="External"/><Relationship Id="rId7" Type="http://schemas.openxmlformats.org/officeDocument/2006/relationships/image" Target="../media/image13.jpeg"/><Relationship Id="rId12" Type="http://schemas.openxmlformats.org/officeDocument/2006/relationships/image" Target="../media/image18.png"/><Relationship Id="rId2" Type="http://schemas.openxmlformats.org/officeDocument/2006/relationships/audio" Target="file:///C:\Users\&#1088;&#1091;&#1089;&#1090;&#1072;&#1084;\Desktop\sobaka_-_lay_sobaki-2.mp3" TargetMode="External"/><Relationship Id="rId1" Type="http://schemas.openxmlformats.org/officeDocument/2006/relationships/audio" Target="file:///C:\Users\&#1088;&#1091;&#1089;&#1090;&#1072;&#1084;\Desktop\playful-cat-sounds_z1wz-rnd.mp3" TargetMode="External"/><Relationship Id="rId6" Type="http://schemas.openxmlformats.org/officeDocument/2006/relationships/image" Target="../media/image1.jpeg"/><Relationship Id="rId11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6.png"/><Relationship Id="rId4" Type="http://schemas.openxmlformats.org/officeDocument/2006/relationships/audio" Target="file:///C:\Users\&#1088;&#1091;&#1089;&#1090;&#1072;&#1084;\Desktop\&#1082;&#1086;&#1088;&#1086;&#1074;&#1072;d0bed180d0bed0b2d18b.mp3" TargetMode="External"/><Relationship Id="rId9" Type="http://schemas.openxmlformats.org/officeDocument/2006/relationships/image" Target="../media/image15.jpe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12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10" Type="http://schemas.openxmlformats.org/officeDocument/2006/relationships/image" Target="../media/image52.jpeg"/><Relationship Id="rId4" Type="http://schemas.openxmlformats.org/officeDocument/2006/relationships/image" Target="../media/image46.jpeg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6" descr="s12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AutoShape 1" descr="Игры на развитие фонематического слуха 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52" name="AutoShape 2" descr="https://ds04.infourok.ru/uploads/ex/1291/00198e00-ab5b018d/640/img1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53" name="AutoShape 3" descr="https://ds04.infourok.ru/uploads/ex/1291/00198e00-ab5b018d/640/img2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54" name="AutoShape 4" descr="https://ds04.infourok.ru/uploads/ex/1291/00198e00-ab5b018d/640/img3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55" name="AutoShape 5" descr="https://ds04.infourok.ru/uploads/ex/1291/00198e00-ab5b018d/640/img4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56" name="AutoShape 6" descr="https://ds04.infourok.ru/uploads/ex/1291/00198e00-ab5b018d/640/img5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57" name="AutoShape 7" descr="https://ds04.infourok.ru/uploads/ex/1291/00198e00-ab5b018d/640/img6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58" name="AutoShape 8" descr="https://ds04.infourok.ru/uploads/ex/1291/00198e00-ab5b018d/640/img7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59" name="AutoShape 9" descr="https://ds04.infourok.ru/uploads/ex/1291/00198e00-ab5b018d/640/img8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60" name="AutoShape 10" descr="https://ds04.infourok.ru/uploads/ex/1291/00198e00-ab5b018d/640/img9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61" name="AutoShape 11" descr="https://ds04.infourok.ru/uploads/ex/1291/00198e00-ab5b018d/640/img10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62" name="AutoShape 12" descr="https://ds04.infourok.ru/uploads/ex/1291/00198e00-ab5b018d/640/img11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63" name="AutoShape 13" descr="https://ds04.infourok.ru/uploads/ex/1291/00198e00-ab5b018d/640/img12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64" name="AutoShape 14" descr="https://ds04.infourok.ru/uploads/ex/1291/00198e00-ab5b018d/640/img13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65" name="AutoShape 15" descr="https://ds04.infourok.ru/uploads/ex/1291/00198e00-ab5b018d/640/img14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66" name="TextBox 19"/>
          <p:cNvSpPr txBox="1">
            <a:spLocks noChangeArrowheads="1"/>
          </p:cNvSpPr>
          <p:nvPr/>
        </p:nvSpPr>
        <p:spPr bwMode="auto">
          <a:xfrm>
            <a:off x="2555875" y="4797425"/>
            <a:ext cx="460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067" name="Рисунок 20" descr="img0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E6BCBE"/>
              </a:clrFrom>
              <a:clrTo>
                <a:srgbClr val="E6BCB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337" b="44749"/>
          <a:stretch>
            <a:fillRect/>
          </a:stretch>
        </p:blipFill>
        <p:spPr bwMode="auto">
          <a:xfrm>
            <a:off x="1259632" y="3429000"/>
            <a:ext cx="7717748" cy="306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8" name="TextBox 21"/>
          <p:cNvSpPr txBox="1">
            <a:spLocks noChangeArrowheads="1"/>
          </p:cNvSpPr>
          <p:nvPr/>
        </p:nvSpPr>
        <p:spPr bwMode="auto">
          <a:xfrm>
            <a:off x="828420" y="1243555"/>
            <a:ext cx="8148960" cy="230832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педагогов: «Р</a:t>
            </a:r>
            <a:r>
              <a:rPr lang="ru-RU" alt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азвитие </a:t>
            </a:r>
            <a:r>
              <a:rPr lang="ru-RU" alt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фонематического </a:t>
            </a:r>
            <a:r>
              <a:rPr lang="ru-RU" alt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восприятия </a:t>
            </a:r>
          </a:p>
          <a:p>
            <a:pPr algn="ctr" eaLnBrk="1" hangingPunct="1">
              <a:defRPr/>
            </a:pPr>
            <a:r>
              <a:rPr lang="ru-RU" alt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дошкольного возраста»</a:t>
            </a:r>
            <a:endParaRPr lang="ru-RU" altLang="ru-RU" sz="36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9377" y="87923"/>
            <a:ext cx="8291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етский сад № 65 «Фестивальный»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flipH="1">
            <a:off x="5292080" y="5926211"/>
            <a:ext cx="42597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учителя-логопеды: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Ибрагимова Г.Р., Семёнова А.И.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5" descr="s12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Рисунок 8" descr="shar2-1000x75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263" y="3786188"/>
            <a:ext cx="2208212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Рисунок 9" descr="e3b0d8a27dbaa96f20b3892e8211674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" y="4049713"/>
            <a:ext cx="20320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Рисунок 11" descr="unnamed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5267325"/>
            <a:ext cx="15843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Рисунок 12" descr="138438810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63" y="3965575"/>
            <a:ext cx="129540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Рисунок 14" descr="s120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5273675"/>
            <a:ext cx="197167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Рисунок 15" descr="1013270978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238" y="5522913"/>
            <a:ext cx="224790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6" descr="9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85" b="-404"/>
          <a:stretch>
            <a:fillRect/>
          </a:stretch>
        </p:blipFill>
        <p:spPr bwMode="auto">
          <a:xfrm>
            <a:off x="827088" y="1430338"/>
            <a:ext cx="2160587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Рисунок 17" descr="9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59" r="24268" b="-404"/>
          <a:stretch>
            <a:fillRect/>
          </a:stretch>
        </p:blipFill>
        <p:spPr bwMode="auto">
          <a:xfrm>
            <a:off x="2916238" y="1916113"/>
            <a:ext cx="1609725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Рисунок 18" descr="9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59" r="24268" b="-404"/>
          <a:stretch>
            <a:fillRect/>
          </a:stretch>
        </p:blipFill>
        <p:spPr bwMode="auto">
          <a:xfrm>
            <a:off x="4500563" y="1916113"/>
            <a:ext cx="1609725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Рисунок 19" descr="9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59" r="24268" b="-404"/>
          <a:stretch>
            <a:fillRect/>
          </a:stretch>
        </p:blipFill>
        <p:spPr bwMode="auto">
          <a:xfrm>
            <a:off x="6084888" y="1916113"/>
            <a:ext cx="1582737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Рисунок 20" descr="bukva-sh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700" y="2530475"/>
            <a:ext cx="3603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8" name="Рисунок 21" descr="bukva-sh.jpg"/>
          <p:cNvPicPr>
            <a:picLocks noChangeAspect="1"/>
          </p:cNvPicPr>
          <p:nvPr/>
        </p:nvPicPr>
        <p:blipFill>
          <a:blip r:embed="rId11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530475"/>
            <a:ext cx="35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9" name="Рисунок 22" descr="bukva-sh.jpg"/>
          <p:cNvPicPr>
            <a:picLocks noChangeAspect="1"/>
          </p:cNvPicPr>
          <p:nvPr/>
        </p:nvPicPr>
        <p:blipFill>
          <a:blip r:embed="rId11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075" y="2560638"/>
            <a:ext cx="35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295275" y="404813"/>
            <a:ext cx="8553450" cy="522287"/>
          </a:xfrm>
          <a:prstGeom prst="rect">
            <a:avLst/>
          </a:prstGeom>
          <a:solidFill>
            <a:srgbClr val="00B0F0">
              <a:alpha val="14000"/>
            </a:srgb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800" b="1" u="sng" dirty="0" smtClean="0">
                <a:solidFill>
                  <a:schemeClr val="tx2">
                    <a:lumMod val="50000"/>
                  </a:schemeClr>
                </a:solidFill>
              </a:rPr>
              <a:t>Определить позицию звука  </a:t>
            </a:r>
            <a:r>
              <a:rPr lang="en-US" altLang="ru-RU" sz="2800" b="1" u="sng" dirty="0" smtClean="0">
                <a:solidFill>
                  <a:schemeClr val="tx2">
                    <a:lumMod val="50000"/>
                  </a:schemeClr>
                </a:solidFill>
              </a:rPr>
              <a:t>[</a:t>
            </a:r>
            <a:r>
              <a:rPr lang="ru-RU" altLang="ru-RU" sz="2800" b="1" u="sng" dirty="0" smtClean="0">
                <a:solidFill>
                  <a:schemeClr val="tx2">
                    <a:lumMod val="50000"/>
                  </a:schemeClr>
                </a:solidFill>
              </a:rPr>
              <a:t>Ш</a:t>
            </a:r>
            <a:r>
              <a:rPr lang="en-US" altLang="ru-RU" sz="2800" b="1" u="sng" dirty="0" smtClean="0">
                <a:solidFill>
                  <a:schemeClr val="tx2">
                    <a:lumMod val="50000"/>
                  </a:schemeClr>
                </a:solidFill>
              </a:rPr>
              <a:t> ]</a:t>
            </a:r>
            <a:r>
              <a:rPr lang="ru-RU" altLang="ru-RU" sz="2800" b="1" u="sng" dirty="0" smtClean="0">
                <a:solidFill>
                  <a:schemeClr val="tx2">
                    <a:lumMod val="50000"/>
                  </a:schemeClr>
                </a:solidFill>
              </a:rPr>
              <a:t> в словах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958E-6 L -0.18889 -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44" y="-12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90472E-6 L -0.48247 -0.2354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32" y="-117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9.25069E-7 L 0.39652 -0.2530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26" y="-126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2544E-6 L 0.43298 -0.4366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49" y="-21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54394E-6 L 0.25591 -0.4671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95" y="-23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90472E-6 L -0.10451 -0.5064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26" y="-2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6" descr="s12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-28575" y="382588"/>
            <a:ext cx="9144000" cy="6092825"/>
          </a:xfrm>
          <a:prstGeom prst="rect">
            <a:avLst/>
          </a:prstGeom>
          <a:solidFill>
            <a:srgbClr val="00B0F0">
              <a:alpha val="14000"/>
            </a:srgb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r>
              <a:rPr lang="ru-RU" altLang="ru-RU" sz="2000" b="1" u="sng" dirty="0" smtClean="0">
                <a:solidFill>
                  <a:schemeClr val="tx2">
                    <a:lumMod val="50000"/>
                  </a:schemeClr>
                </a:solidFill>
              </a:rPr>
              <a:t>«Какое слово лишнее</a:t>
            </a:r>
            <a:r>
              <a:rPr lang="en-US" altLang="ru-RU" sz="2000" b="1" u="sng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r>
              <a:rPr lang="ru-RU" altLang="ru-RU" sz="2000" b="1" u="sng" dirty="0" smtClean="0">
                <a:solidFill>
                  <a:schemeClr val="tx2">
                    <a:lumMod val="50000"/>
                  </a:schemeClr>
                </a:solidFill>
              </a:rPr>
              <a:t>»</a:t>
            </a:r>
          </a:p>
          <a:p>
            <a:pPr algn="ctr" eaLnBrk="1" hangingPunct="1">
              <a:lnSpc>
                <a:spcPct val="150000"/>
              </a:lnSpc>
              <a:defRPr/>
            </a:pPr>
            <a:endParaRPr lang="ru-RU" altLang="ru-RU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000" b="1" dirty="0" smtClean="0">
                <a:solidFill>
                  <a:schemeClr val="tx2">
                    <a:lumMod val="50000"/>
                  </a:schemeClr>
                </a:solidFill>
              </a:rPr>
              <a:t>КОМ – КОМ – КОТ – КОМ   </a:t>
            </a:r>
          </a:p>
          <a:p>
            <a:pPr eaLnBrk="1" hangingPunct="1">
              <a:lnSpc>
                <a:spcPct val="150000"/>
              </a:lnSpc>
              <a:defRPr/>
            </a:pPr>
            <a:endParaRPr lang="ru-RU" altLang="ru-RU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ru-RU" altLang="ru-RU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r" eaLnBrk="1" hangingPunct="1">
              <a:lnSpc>
                <a:spcPct val="150000"/>
              </a:lnSpc>
              <a:defRPr/>
            </a:pPr>
            <a:r>
              <a:rPr lang="ru-RU" altLang="ru-RU" sz="2000" b="1" dirty="0" smtClean="0">
                <a:solidFill>
                  <a:schemeClr val="tx2">
                    <a:lumMod val="50000"/>
                  </a:schemeClr>
                </a:solidFill>
              </a:rPr>
              <a:t>                      БУДКА – БУКВА – БУДКА – БУДКА</a:t>
            </a:r>
          </a:p>
          <a:p>
            <a:pPr eaLnBrk="1" hangingPunct="1">
              <a:lnSpc>
                <a:spcPct val="150000"/>
              </a:lnSpc>
              <a:defRPr/>
            </a:pPr>
            <a:endParaRPr lang="ru-RU" altLang="ru-RU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ru-RU" altLang="ru-RU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ru-RU" altLang="ru-RU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000" b="1" dirty="0" smtClean="0">
                <a:solidFill>
                  <a:schemeClr val="tx2">
                    <a:lumMod val="50000"/>
                  </a:schemeClr>
                </a:solidFill>
              </a:rPr>
              <a:t>ВИНТ – ВИНТ – БИНТ – ВИНТ  </a:t>
            </a:r>
          </a:p>
          <a:p>
            <a:pPr eaLnBrk="1" hangingPunct="1">
              <a:lnSpc>
                <a:spcPct val="150000"/>
              </a:lnSpc>
              <a:defRPr/>
            </a:pPr>
            <a:endParaRPr lang="ru-RU" altLang="ru-RU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ru-RU" altLang="ru-RU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r" eaLnBrk="1" hangingPunct="1">
              <a:lnSpc>
                <a:spcPct val="150000"/>
              </a:lnSpc>
              <a:defRPr/>
            </a:pPr>
            <a:r>
              <a:rPr lang="ru-RU" altLang="ru-RU" sz="2000" b="1" dirty="0" smtClean="0">
                <a:solidFill>
                  <a:schemeClr val="tx2">
                    <a:lumMod val="50000"/>
                  </a:schemeClr>
                </a:solidFill>
              </a:rPr>
              <a:t>          КАНАВА – КАНАВА – КАКАО – КАНАВА</a:t>
            </a:r>
            <a:endParaRPr lang="ru-RU" alt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6" descr="s12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0" y="550863"/>
            <a:ext cx="9144000" cy="5756275"/>
          </a:xfrm>
          <a:prstGeom prst="rect">
            <a:avLst/>
          </a:prstGeom>
          <a:solidFill>
            <a:srgbClr val="00B0F0">
              <a:alpha val="14000"/>
            </a:srgb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chemeClr val="tx2">
                    <a:lumMod val="50000"/>
                  </a:schemeClr>
                </a:solidFill>
              </a:rPr>
              <a:t>«Играем в рифмы».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</a:rPr>
              <a:t>Вот картина, вот…( корзина, машина и т.д.),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</a:rPr>
              <a:t>Вот ромашка, вот …( букашка, бумажка),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</a:rPr>
              <a:t>Вот мой домик, вот твой …( томик, </a:t>
            </a:r>
            <a:r>
              <a:rPr lang="ru-RU" altLang="ru-RU" sz="2800" b="1" dirty="0" err="1" smtClean="0">
                <a:solidFill>
                  <a:schemeClr val="tx2">
                    <a:lumMod val="50000"/>
                  </a:schemeClr>
                </a:solidFill>
              </a:rPr>
              <a:t>сомик</a:t>
            </a: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</a:rPr>
              <a:t>),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</a:rPr>
              <a:t>Вот и пушка, вот и …( мушка, сушка, кружка),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</a:rPr>
              <a:t>Вот вам пышка, а вот …( книжка, мышка, крышка),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</a:rPr>
              <a:t>Вот сосед, а вот …( обед, кларнет, винегрет).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</a:rPr>
              <a:t>Чтоб и нам не скучать,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</a:rPr>
              <a:t>Будем рифмы подбирать.</a:t>
            </a:r>
            <a:endParaRPr lang="ru-RU" alt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6" descr="s12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25400" y="242888"/>
            <a:ext cx="9144000" cy="6372225"/>
          </a:xfrm>
          <a:prstGeom prst="rect">
            <a:avLst/>
          </a:prstGeom>
          <a:solidFill>
            <a:srgbClr val="00B0F0">
              <a:alpha val="14000"/>
            </a:srgb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r>
              <a:rPr lang="ru-RU" altLang="ru-RU" sz="2000" b="1" dirty="0" smtClean="0">
                <a:solidFill>
                  <a:schemeClr val="tx2">
                    <a:lumMod val="50000"/>
                  </a:schemeClr>
                </a:solidFill>
              </a:rPr>
              <a:t>«Поэт»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100" b="1" dirty="0" smtClean="0">
                <a:solidFill>
                  <a:schemeClr val="tx2">
                    <a:lumMod val="50000"/>
                  </a:schemeClr>
                </a:solidFill>
              </a:rPr>
              <a:t>Шепчет ночью мне на ушко сказки разные... (перина, подушка, рубашка).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100" b="1" dirty="0" smtClean="0">
                <a:solidFill>
                  <a:schemeClr val="tx2">
                    <a:lumMod val="50000"/>
                  </a:schemeClr>
                </a:solidFill>
              </a:rPr>
              <a:t>Без ключа, ты мне поверь, не откроешь эту... (тумбочку, дверь, книгу).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100" b="1" dirty="0" smtClean="0">
                <a:solidFill>
                  <a:schemeClr val="tx2">
                    <a:lumMod val="50000"/>
                  </a:schemeClr>
                </a:solidFill>
              </a:rPr>
              <a:t>От грязнули даже стол поздним вечером... (сбежал, ушел, ускакал).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100" b="1" dirty="0" smtClean="0">
                <a:solidFill>
                  <a:schemeClr val="tx2">
                    <a:lumMod val="50000"/>
                  </a:schemeClr>
                </a:solidFill>
              </a:rPr>
              <a:t>Две сестрички, две лисички отыскали где-то... (спички, щетку, ложку).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100" b="1" dirty="0" smtClean="0">
                <a:solidFill>
                  <a:schemeClr val="tx2">
                    <a:lumMod val="50000"/>
                  </a:schemeClr>
                </a:solidFill>
              </a:rPr>
              <a:t>Тебе кукла, а мне –мячик. Ты девочка, а я... (игрушка, медведь, мальчик).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100" b="1" dirty="0" smtClean="0">
                <a:solidFill>
                  <a:schemeClr val="tx2">
                    <a:lumMod val="50000"/>
                  </a:schemeClr>
                </a:solidFill>
              </a:rPr>
              <a:t>Говорила мышка мышке: до чего люблю я... (сыр, мясо, книжки).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100" b="1" dirty="0" smtClean="0">
                <a:solidFill>
                  <a:schemeClr val="tx2">
                    <a:lumMod val="50000"/>
                  </a:schemeClr>
                </a:solidFill>
              </a:rPr>
              <a:t>Серый волк в густом лесу встретил рыжую... (лису, белку).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100" b="1" dirty="0" smtClean="0">
                <a:solidFill>
                  <a:schemeClr val="tx2">
                    <a:lumMod val="50000"/>
                  </a:schemeClr>
                </a:solidFill>
              </a:rPr>
              <a:t>Опустела мостовая, и уехали... (автобусы, трамваи, такси).</a:t>
            </a:r>
            <a:endParaRPr lang="ru-RU" altLang="ru-RU" sz="21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Содержимое 3" descr="s120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5363" name="Прямоугольник 16"/>
          <p:cNvSpPr>
            <a:spLocks noChangeArrowheads="1"/>
          </p:cNvSpPr>
          <p:nvPr/>
        </p:nvSpPr>
        <p:spPr bwMode="auto">
          <a:xfrm>
            <a:off x="5724525" y="333375"/>
            <a:ext cx="28797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</p:txBody>
      </p:sp>
      <p:sp>
        <p:nvSpPr>
          <p:cNvPr id="15364" name="TextBox 6"/>
          <p:cNvSpPr txBox="1">
            <a:spLocks noChangeArrowheads="1"/>
          </p:cNvSpPr>
          <p:nvPr/>
        </p:nvSpPr>
        <p:spPr bwMode="auto">
          <a:xfrm>
            <a:off x="1331913" y="2636838"/>
            <a:ext cx="71802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800" b="1" i="1">
                <a:solidFill>
                  <a:srgbClr val="7030A0"/>
                </a:solidFill>
              </a:rPr>
              <a:t>Спасибо за внимание!</a:t>
            </a:r>
            <a:r>
              <a:rPr lang="ru-RU" altLang="ru-RU" sz="4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Содержимое 3" descr="s1200.jpg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075" name="Рисунок 4" descr="876132670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268413"/>
            <a:ext cx="27717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Рисунок 5" descr="s1200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596" y="1203686"/>
            <a:ext cx="2303463" cy="221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Рисунок 6" descr="unnamed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716338"/>
            <a:ext cx="230505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Рисунок 7" descr="1357214698-84243300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716338"/>
            <a:ext cx="252095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b1db883e5d87d75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975" y="53006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e080047ed227eff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" y="25447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724025" y="328613"/>
            <a:ext cx="5976938" cy="522287"/>
          </a:xfrm>
          <a:prstGeom prst="rect">
            <a:avLst/>
          </a:prstGeom>
          <a:solidFill>
            <a:srgbClr val="00B0F0">
              <a:alpha val="14000"/>
            </a:srgb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800" b="1" i="1" dirty="0" smtClean="0">
                <a:solidFill>
                  <a:schemeClr val="tx2">
                    <a:lumMod val="50000"/>
                  </a:schemeClr>
                </a:solidFill>
              </a:rPr>
              <a:t>Угадай, что звучит </a:t>
            </a:r>
            <a:r>
              <a:rPr lang="en-US" altLang="ru-RU" sz="2800" b="1" i="1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endParaRPr lang="ru-RU" altLang="ru-RU" sz="28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" name="Metallofon_-_1_(iPlayer.fm)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5" y="563693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маракасыzvuki_-_Marakasy_(iPlayer.fm)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75" y="590606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1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6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79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Содержимое 3" descr="s1200.jpg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4099" name="Рисунок 4" descr="876132670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268413"/>
            <a:ext cx="27717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5" descr="s1200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196975"/>
            <a:ext cx="2303463" cy="221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6" descr="unnamed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716338"/>
            <a:ext cx="230505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Рисунок 7" descr="1357214698-84243300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716338"/>
            <a:ext cx="252095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hkolnyy-z_onok-kolokolchi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3" y="264477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tambourine-3_gyr4dmno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88" y="54117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1724025" y="328613"/>
            <a:ext cx="5976938" cy="522287"/>
          </a:xfrm>
          <a:prstGeom prst="rect">
            <a:avLst/>
          </a:prstGeom>
          <a:solidFill>
            <a:srgbClr val="00B0F0">
              <a:alpha val="14000"/>
            </a:srgb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800" b="1" i="1" dirty="0" smtClean="0">
                <a:solidFill>
                  <a:schemeClr val="tx2">
                    <a:lumMod val="50000"/>
                  </a:schemeClr>
                </a:solidFill>
              </a:rPr>
              <a:t>Угадай, что звучит </a:t>
            </a:r>
            <a:r>
              <a:rPr lang="en-US" altLang="ru-RU" sz="2800" b="1" i="1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endParaRPr lang="ru-RU" altLang="ru-RU" sz="28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" name="бубен_-_Daskskij_buben_1_(iPlayer.fm)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58054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ell-ringing-01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58769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7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00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1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Содержимое 3" descr="s1200.jpg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Прямоугольник 16"/>
          <p:cNvSpPr>
            <a:spLocks noChangeArrowheads="1"/>
          </p:cNvSpPr>
          <p:nvPr/>
        </p:nvSpPr>
        <p:spPr bwMode="auto">
          <a:xfrm>
            <a:off x="5724525" y="333375"/>
            <a:ext cx="28797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</p:txBody>
      </p:sp>
      <p:pic>
        <p:nvPicPr>
          <p:cNvPr id="5124" name="Рисунок 6" descr="Корова-на-прозрачном-фоне-картинки-для-детей-36-768x518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96975"/>
            <a:ext cx="3416300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Рисунок 8" descr="golden_retriever_pet_dog_4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149725"/>
            <a:ext cx="1584325" cy="22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Рисунок 10" descr="kisspng-black-cat-kitten-le-chat-noir-5b3b7452cbdd46.730588081530623058835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341438"/>
            <a:ext cx="2349500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Рисунок 12" descr="1579551759_28-p-foni-s-kozlami-99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221163"/>
            <a:ext cx="1584325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layful-cat-sounds_z1wz-rn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60213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sobaka_-_lay_sobaki-2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60213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zvuk-kozy1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60213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короваd0bed180d0bed0b2d18b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0213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2" name="TextBox 17"/>
          <p:cNvSpPr txBox="1">
            <a:spLocks noChangeArrowheads="1"/>
          </p:cNvSpPr>
          <p:nvPr/>
        </p:nvSpPr>
        <p:spPr bwMode="auto">
          <a:xfrm>
            <a:off x="3492500" y="333375"/>
            <a:ext cx="22193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/>
              <a:t>Чей голос</a:t>
            </a:r>
            <a:r>
              <a:rPr lang="en-US" altLang="ru-RU" sz="2800" b="1" i="1"/>
              <a:t>?</a:t>
            </a:r>
            <a:endParaRPr lang="ru-RU" altLang="ru-RU" sz="2800" b="1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13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14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592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Содержимое 3" descr="s120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147" name="Прямоугольник 16"/>
          <p:cNvSpPr>
            <a:spLocks noChangeArrowheads="1"/>
          </p:cNvSpPr>
          <p:nvPr/>
        </p:nvSpPr>
        <p:spPr bwMode="auto">
          <a:xfrm>
            <a:off x="5724525" y="333375"/>
            <a:ext cx="28797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</p:txBody>
      </p:sp>
      <p:pic>
        <p:nvPicPr>
          <p:cNvPr id="6148" name="Рисунок 12" descr="d4ee250628c4a4ef5b4a4903b1e0561c--house-mouse-dreamland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0563" y="2708275"/>
            <a:ext cx="3240087" cy="3240088"/>
          </a:xfrm>
          <a:prstGeom prst="rect">
            <a:avLst/>
          </a:prstGeom>
          <a:noFill/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extLst/>
        </p:spPr>
      </p:pic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50825" y="476250"/>
            <a:ext cx="8642350" cy="1570038"/>
          </a:xfrm>
          <a:prstGeom prst="rect">
            <a:avLst/>
          </a:prstGeom>
          <a:solidFill>
            <a:srgbClr val="00B0F0">
              <a:alpha val="14000"/>
            </a:srgb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Узнай звук</a:t>
            </a:r>
          </a:p>
          <a:p>
            <a:pPr algn="just" eaLnBrk="1" hangingPunct="1">
              <a:defRPr/>
            </a:pPr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</a:rPr>
              <a:t>Послушать текст и назвать, какой звук чаще всего встречается в нем. </a:t>
            </a:r>
          </a:p>
          <a:p>
            <a:pPr algn="ctr" eaLnBrk="1" hangingPunct="1">
              <a:defRPr/>
            </a:pPr>
            <a:r>
              <a:rPr lang="ru-RU" altLang="ru-RU" sz="2400" b="1" u="sng" dirty="0" smtClean="0">
                <a:solidFill>
                  <a:schemeClr val="tx2">
                    <a:lumMod val="50000"/>
                  </a:schemeClr>
                </a:solidFill>
              </a:rPr>
              <a:t>Тут мышка. У мышки мышата. Мышка шумит.</a:t>
            </a:r>
            <a:endParaRPr lang="ru-RU" altLang="ru-RU" sz="2400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s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2888"/>
            <a:ext cx="9144000" cy="7100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1" name="Рисунок 3" descr="s120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060575"/>
            <a:ext cx="1584325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Рисунок 4" descr="kisspng-cheese-image-portable-network-graphics-food-5c2cfad96c7e83.7530928615464516734444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565400"/>
            <a:ext cx="1389063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Рисунок 6" descr="99f4912799b3156605eae1c7c986873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276475"/>
            <a:ext cx="1655763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Рисунок 7" descr="hello_html_m750b30d4.png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13" y="1989138"/>
            <a:ext cx="2160587" cy="230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Рисунок 9" descr="8c6bc51d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08500"/>
            <a:ext cx="2360612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Рисунок 12" descr="img12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652963"/>
            <a:ext cx="2016125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Рисунок 14" descr="pear_PNG3447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4581525"/>
            <a:ext cx="1223963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Рисунок 17" descr="s1200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581525"/>
            <a:ext cx="1906588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07950" y="404813"/>
            <a:ext cx="9001125" cy="1200150"/>
          </a:xfrm>
          <a:prstGeom prst="rect">
            <a:avLst/>
          </a:prstGeom>
          <a:solidFill>
            <a:srgbClr val="00B0F0">
              <a:alpha val="14000"/>
            </a:srgb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</a:rPr>
              <a:t>Я буду произносить слова, а ты хлопни в ладоши один раз, когда услышишь слово со звуком [Ш],и два раза, когда услышишь со звуком [С]</a:t>
            </a:r>
            <a:endParaRPr lang="ru-RU" alt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6" descr="s12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Рисунок 3" descr="00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221163"/>
            <a:ext cx="19431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Рисунок 4" descr="s120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4365625"/>
            <a:ext cx="1341438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Рисунок 5" descr="risovannye-eda-apelsin-666351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4629150"/>
            <a:ext cx="13493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Рисунок 8" descr="e598c73ae932da19be47973a8483fbe5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629150"/>
            <a:ext cx="1603375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Рисунок 9" descr="e3b0d8a27dbaa96f20b3892e82116746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4629150"/>
            <a:ext cx="2032000" cy="13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0" y="476250"/>
            <a:ext cx="9144000" cy="3108325"/>
          </a:xfrm>
          <a:prstGeom prst="rect">
            <a:avLst/>
          </a:prstGeom>
          <a:solidFill>
            <a:srgbClr val="00B0F0">
              <a:alpha val="14000"/>
            </a:srgb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b="1" i="1" dirty="0" smtClean="0">
                <a:solidFill>
                  <a:schemeClr val="tx2">
                    <a:lumMod val="50000"/>
                  </a:schemeClr>
                </a:solidFill>
              </a:rPr>
              <a:t>Если услышите звук </a:t>
            </a:r>
            <a:r>
              <a:rPr lang="en-US" altLang="ru-RU" sz="2800" b="1" i="1" dirty="0" smtClean="0">
                <a:solidFill>
                  <a:schemeClr val="tx2">
                    <a:lumMod val="50000"/>
                  </a:schemeClr>
                </a:solidFill>
              </a:rPr>
              <a:t>[</a:t>
            </a:r>
            <a:r>
              <a:rPr lang="ru-RU" altLang="ru-RU" sz="2800" b="1" i="1" dirty="0" smtClean="0">
                <a:solidFill>
                  <a:schemeClr val="tx2">
                    <a:lumMod val="50000"/>
                  </a:schemeClr>
                </a:solidFill>
              </a:rPr>
              <a:t>А</a:t>
            </a:r>
            <a:r>
              <a:rPr lang="en-US" altLang="ru-RU" sz="2800" b="1" i="1" dirty="0" smtClean="0">
                <a:solidFill>
                  <a:schemeClr val="tx2">
                    <a:lumMod val="50000"/>
                  </a:schemeClr>
                </a:solidFill>
              </a:rPr>
              <a:t>]</a:t>
            </a:r>
            <a:r>
              <a:rPr lang="ru-RU" altLang="ru-RU" sz="2800" b="1" i="1" dirty="0" smtClean="0">
                <a:solidFill>
                  <a:schemeClr val="tx2">
                    <a:lumMod val="50000"/>
                  </a:schemeClr>
                </a:solidFill>
              </a:rPr>
              <a:t> то хлопайте в ладоши:</a:t>
            </a:r>
          </a:p>
          <a:p>
            <a:pPr eaLnBrk="1" hangingPunct="1">
              <a:defRPr/>
            </a:pP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</a:rPr>
              <a:t>а) а –о –у –а –и –о –а –а –и </a:t>
            </a:r>
          </a:p>
          <a:p>
            <a:pPr eaLnBrk="1" hangingPunct="1">
              <a:defRPr/>
            </a:pPr>
            <a:endParaRPr lang="ru-RU" altLang="ru-RU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</a:rPr>
              <a:t>б) ау –</a:t>
            </a:r>
            <a:r>
              <a:rPr lang="ru-RU" altLang="ru-RU" sz="2800" b="1" dirty="0" err="1" smtClean="0">
                <a:solidFill>
                  <a:schemeClr val="tx2">
                    <a:lumMod val="50000"/>
                  </a:schemeClr>
                </a:solidFill>
              </a:rPr>
              <a:t>оа</a:t>
            </a: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</a:rPr>
              <a:t>–</a:t>
            </a:r>
            <a:r>
              <a:rPr lang="ru-RU" altLang="ru-RU" sz="2800" b="1" dirty="0" err="1" smtClean="0">
                <a:solidFill>
                  <a:schemeClr val="tx2">
                    <a:lumMod val="50000"/>
                  </a:schemeClr>
                </a:solidFill>
              </a:rPr>
              <a:t>ои</a:t>
            </a: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</a:rPr>
              <a:t>–</a:t>
            </a:r>
            <a:r>
              <a:rPr lang="ru-RU" altLang="ru-RU" sz="2800" b="1" dirty="0" err="1" smtClean="0">
                <a:solidFill>
                  <a:schemeClr val="tx2">
                    <a:lumMod val="50000"/>
                  </a:schemeClr>
                </a:solidFill>
              </a:rPr>
              <a:t>иа</a:t>
            </a: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</a:rPr>
              <a:t>–</a:t>
            </a:r>
            <a:r>
              <a:rPr lang="ru-RU" altLang="ru-RU" sz="2800" b="1" dirty="0" err="1" smtClean="0">
                <a:solidFill>
                  <a:schemeClr val="tx2">
                    <a:lumMod val="50000"/>
                  </a:schemeClr>
                </a:solidFill>
              </a:rPr>
              <a:t>уи</a:t>
            </a: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</a:rPr>
              <a:t>–</a:t>
            </a:r>
            <a:r>
              <a:rPr lang="ru-RU" altLang="ru-RU" sz="2800" b="1" dirty="0" err="1" smtClean="0">
                <a:solidFill>
                  <a:schemeClr val="tx2">
                    <a:lumMod val="50000"/>
                  </a:schemeClr>
                </a:solidFill>
              </a:rPr>
              <a:t>уа</a:t>
            </a:r>
            <a:endParaRPr lang="ru-RU" altLang="ru-RU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defRPr/>
            </a:pPr>
            <a:endParaRPr lang="ru-RU" altLang="ru-RU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</a:rPr>
              <a:t>в) альбом, утка, апельсин, ослик, автомобиль, Аня, Оля..</a:t>
            </a:r>
            <a:endParaRPr lang="ru-RU" alt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5" descr="s12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Рисунок 4" descr="img7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513" y="3716338"/>
            <a:ext cx="2352675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Рисунок 13" descr="Arbuz-narisovannyj-vid-sboku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563" y="4116388"/>
            <a:ext cx="1331912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Рисунок 14" descr="99f4912799b3156605eae1c7c986873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5518150"/>
            <a:ext cx="1152525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Рисунок 15" descr="img12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50" y="4167188"/>
            <a:ext cx="153670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Рисунок 16" descr="3c01fc77845d53e7a9b063e992d7f36bbbf078f3318d026e82413246d71b53a2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325" y="5588000"/>
            <a:ext cx="1584325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Рисунок 17" descr="pear_PNG3447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750" y="5397500"/>
            <a:ext cx="1036638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9" name="Рисунок 18" descr="0fb28ca039a2038095436a83dc7cd6f1--baby-toys-clipart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135438"/>
            <a:ext cx="1404937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9" descr="http://900igr.net/up/datas/92149/01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56" t="43013" b="22464"/>
          <a:stretch>
            <a:fillRect/>
          </a:stretch>
        </p:blipFill>
        <p:spPr bwMode="auto">
          <a:xfrm>
            <a:off x="3578225" y="741363"/>
            <a:ext cx="2901950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1" descr="https://i09.fotocdn.net/s118/a4b423a16abaff5f/public_pin_l/2687423388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0"/>
          <a:stretch>
            <a:fillRect/>
          </a:stretch>
        </p:blipFill>
        <p:spPr bwMode="auto">
          <a:xfrm>
            <a:off x="547688" y="919163"/>
            <a:ext cx="207327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3" descr="https://i10.fotocdn.net/s118/940bdf40fb853141/public_pin_l/2687423390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4543"/>
          <a:stretch>
            <a:fillRect/>
          </a:stretch>
        </p:blipFill>
        <p:spPr bwMode="auto">
          <a:xfrm>
            <a:off x="6800850" y="762000"/>
            <a:ext cx="2228850" cy="313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938338" y="200025"/>
            <a:ext cx="5976937" cy="522288"/>
          </a:xfrm>
          <a:prstGeom prst="rect">
            <a:avLst/>
          </a:prstGeom>
          <a:solidFill>
            <a:srgbClr val="00B0F0">
              <a:alpha val="14000"/>
            </a:srgb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800" b="1" u="sng" dirty="0" smtClean="0">
                <a:solidFill>
                  <a:schemeClr val="tx2">
                    <a:lumMod val="50000"/>
                  </a:schemeClr>
                </a:solidFill>
              </a:rPr>
              <a:t>Какой первый  звук</a:t>
            </a:r>
            <a:r>
              <a:rPr lang="en-US" altLang="ru-RU" sz="2800" b="1" u="sng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endParaRPr lang="ru-RU" altLang="ru-RU" sz="2800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71 -0.01874 L 0.01771 -0.268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7428E-6 L -0.66355 -0.1926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-9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62812E-6 L -0.44705 -0.2479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61" y="-123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58834E-6 L 0.1415 -0.25185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66" y="-126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15634E-6 L -0.00798 -0.4435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22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11008E-7 L 0.63785 -0.4648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92" y="-232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67438E-6 L -0.01128 -0.43131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3" y="-215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Содержимое 3" descr="s120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0243" name="Рисунок 5" descr="scythe-clip-art-cartoon-vector-165814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3" b="7748"/>
          <a:stretch>
            <a:fillRect/>
          </a:stretch>
        </p:blipFill>
        <p:spPr bwMode="auto">
          <a:xfrm>
            <a:off x="539750" y="549275"/>
            <a:ext cx="954088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Рисунок 6" descr="2423504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76250"/>
            <a:ext cx="1193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Рисунок 7" descr="ca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276475"/>
            <a:ext cx="989013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Рисунок 8" descr="3c01fc77845d53e7a9b063e992d7f36bbbf078f3318d026e82413246d71b53a2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349500"/>
            <a:ext cx="1368425" cy="103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Рисунок 9" descr="2bffc513a657f73c268fd3f3e4e599ee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789363"/>
            <a:ext cx="647700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Рисунок 10" descr="rak_153676145_orig_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4076700"/>
            <a:ext cx="1223963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Рисунок 11" descr="rat-mouse-clip-art-26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373688"/>
            <a:ext cx="936625" cy="133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Рисунок 13" descr="unnamed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308"/>
          <a:stretch>
            <a:fillRect/>
          </a:stretch>
        </p:blipFill>
        <p:spPr bwMode="auto">
          <a:xfrm>
            <a:off x="2124075" y="5229225"/>
            <a:ext cx="18716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1" name="Прямоугольник 16"/>
          <p:cNvSpPr>
            <a:spLocks noChangeArrowheads="1"/>
          </p:cNvSpPr>
          <p:nvPr/>
        </p:nvSpPr>
        <p:spPr bwMode="auto">
          <a:xfrm>
            <a:off x="5724525" y="333375"/>
            <a:ext cx="2879725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>
              <a:solidFill>
                <a:srgbClr val="7030A0"/>
              </a:solidFill>
            </a:endParaRPr>
          </a:p>
          <a:p>
            <a:pPr eaLnBrk="1" hangingPunct="1"/>
            <a:endParaRPr lang="ru-RU" altLang="ru-RU" b="1">
              <a:solidFill>
                <a:srgbClr val="7030A0"/>
              </a:solidFill>
            </a:endParaRPr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5508625" y="830263"/>
            <a:ext cx="3095625" cy="4956175"/>
          </a:xfrm>
          <a:prstGeom prst="rect">
            <a:avLst/>
          </a:prstGeom>
          <a:solidFill>
            <a:srgbClr val="00B0F0">
              <a:alpha val="14000"/>
            </a:srgb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3200" b="1" dirty="0" smtClean="0">
                <a:solidFill>
                  <a:schemeClr val="tx2">
                    <a:lumMod val="50000"/>
                  </a:schemeClr>
                </a:solidFill>
              </a:rPr>
              <a:t>Покажи</a:t>
            </a:r>
          </a:p>
          <a:p>
            <a:pPr eaLnBrk="1" hangingPunct="1">
              <a:defRPr/>
            </a:pPr>
            <a:endParaRPr lang="ru-RU" altLang="ru-RU" sz="32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ru-RU" altLang="ru-RU" sz="3200" b="1" dirty="0" smtClean="0">
                <a:solidFill>
                  <a:schemeClr val="tx2">
                    <a:lumMod val="50000"/>
                  </a:schemeClr>
                </a:solidFill>
              </a:rPr>
              <a:t>коса -коза,</a:t>
            </a:r>
          </a:p>
          <a:p>
            <a:pPr eaLnBrk="1" hangingPunct="1">
              <a:defRPr/>
            </a:pPr>
            <a:endParaRPr lang="ru-RU" altLang="ru-RU" sz="32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ru-RU" altLang="ru-RU" sz="3200" b="1" dirty="0" smtClean="0">
                <a:solidFill>
                  <a:schemeClr val="tx2">
                    <a:lumMod val="50000"/>
                  </a:schemeClr>
                </a:solidFill>
              </a:rPr>
              <a:t>кот-кит, </a:t>
            </a:r>
          </a:p>
          <a:p>
            <a:pPr eaLnBrk="1" hangingPunct="1">
              <a:defRPr/>
            </a:pPr>
            <a:endParaRPr lang="ru-RU" altLang="ru-RU" sz="32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ru-RU" altLang="ru-RU" sz="3200" b="1" dirty="0" smtClean="0">
                <a:solidFill>
                  <a:schemeClr val="tx2">
                    <a:lumMod val="50000"/>
                  </a:schemeClr>
                </a:solidFill>
              </a:rPr>
              <a:t>лак-рак,</a:t>
            </a:r>
          </a:p>
          <a:p>
            <a:pPr eaLnBrk="1" hangingPunct="1">
              <a:defRPr/>
            </a:pPr>
            <a:endParaRPr lang="ru-RU" altLang="ru-RU" sz="32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ru-RU" altLang="ru-RU" sz="3200" b="1" dirty="0" smtClean="0">
                <a:solidFill>
                  <a:schemeClr val="tx2">
                    <a:lumMod val="50000"/>
                  </a:schemeClr>
                </a:solidFill>
              </a:rPr>
              <a:t>крыса-крыша </a:t>
            </a:r>
          </a:p>
          <a:p>
            <a:pPr algn="ctr" eaLnBrk="1" hangingPunct="1">
              <a:defRPr/>
            </a:pPr>
            <a:endParaRPr lang="ru-RU" altLang="ru-RU" sz="28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586</TotalTime>
  <Words>406</Words>
  <Application>Microsoft Office PowerPoint</Application>
  <PresentationFormat>Экран (4:3)</PresentationFormat>
  <Paragraphs>74</Paragraphs>
  <Slides>14</Slides>
  <Notes>1</Notes>
  <HiddenSlides>0</HiddenSlides>
  <MMClips>12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«День победы»</dc:title>
  <dc:creator>Kristina</dc:creator>
  <cp:lastModifiedBy>Оксана</cp:lastModifiedBy>
  <cp:revision>91</cp:revision>
  <dcterms:created xsi:type="dcterms:W3CDTF">2013-03-24T12:00:17Z</dcterms:created>
  <dcterms:modified xsi:type="dcterms:W3CDTF">2024-03-19T11:26:07Z</dcterms:modified>
</cp:coreProperties>
</file>